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45" r:id="rId2"/>
  </p:sldMasterIdLst>
  <p:notesMasterIdLst>
    <p:notesMasterId r:id="rId20"/>
  </p:notesMasterIdLst>
  <p:handoutMasterIdLst>
    <p:handoutMasterId r:id="rId21"/>
  </p:handoutMasterIdLst>
  <p:sldIdLst>
    <p:sldId id="260" r:id="rId3"/>
    <p:sldId id="299" r:id="rId4"/>
    <p:sldId id="300" r:id="rId5"/>
    <p:sldId id="291" r:id="rId6"/>
    <p:sldId id="265" r:id="rId7"/>
    <p:sldId id="292" r:id="rId8"/>
    <p:sldId id="281" r:id="rId9"/>
    <p:sldId id="277" r:id="rId10"/>
    <p:sldId id="288" r:id="rId11"/>
    <p:sldId id="293" r:id="rId12"/>
    <p:sldId id="270" r:id="rId13"/>
    <p:sldId id="296" r:id="rId14"/>
    <p:sldId id="271" r:id="rId15"/>
    <p:sldId id="297" r:id="rId16"/>
    <p:sldId id="272" r:id="rId17"/>
    <p:sldId id="287" r:id="rId18"/>
    <p:sldId id="259" r:id="rId19"/>
  </p:sldIdLst>
  <p:sldSz cx="10058400" cy="7772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itfield, Nijeria" initials="WN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AB1"/>
    <a:srgbClr val="63656A"/>
    <a:srgbClr val="8B8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6" autoAdjust="0"/>
    <p:restoredTop sz="93805" autoAdjust="0"/>
  </p:normalViewPr>
  <p:slideViewPr>
    <p:cSldViewPr snapToGrid="0">
      <p:cViewPr varScale="1">
        <p:scale>
          <a:sx n="42" d="100"/>
          <a:sy n="42" d="100"/>
        </p:scale>
        <p:origin x="1430" y="58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42" d="100"/>
          <a:sy n="42" d="100"/>
        </p:scale>
        <p:origin x="4800" y="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619BFA-93D8-D242-852F-1EDCA41C27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4356" cy="3560208"/>
          </a:xfrm>
          <a:prstGeom prst="rect">
            <a:avLst/>
          </a:prstGeom>
        </p:spPr>
        <p:txBody>
          <a:bodyPr vert="horz" lIns="191223" tIns="95611" rIns="191223" bIns="95611" rtlCol="0"/>
          <a:lstStyle>
            <a:lvl1pPr algn="l">
              <a:defRPr sz="24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5AE35-A3D3-874B-83DF-9B3968A0F5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9385" y="1"/>
            <a:ext cx="3174356" cy="3560208"/>
          </a:xfrm>
          <a:prstGeom prst="rect">
            <a:avLst/>
          </a:prstGeom>
        </p:spPr>
        <p:txBody>
          <a:bodyPr vert="horz" lIns="191223" tIns="95611" rIns="191223" bIns="95611" rtlCol="0"/>
          <a:lstStyle>
            <a:lvl1pPr algn="r">
              <a:defRPr sz="2400"/>
            </a:lvl1pPr>
          </a:lstStyle>
          <a:p>
            <a:fld id="{BFDDE4CE-5FF8-4587-9232-1A9AF677E789}" type="datetime1">
              <a:rPr lang="en-US" smtClean="0"/>
              <a:t>5/16/2019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8E85E-1FF9-A147-8710-AB4D1957A2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397564"/>
            <a:ext cx="3174356" cy="3560200"/>
          </a:xfrm>
          <a:prstGeom prst="rect">
            <a:avLst/>
          </a:prstGeom>
        </p:spPr>
        <p:txBody>
          <a:bodyPr vert="horz" lIns="191223" tIns="95611" rIns="191223" bIns="95611" rtlCol="0" anchor="b"/>
          <a:lstStyle>
            <a:lvl1pPr algn="l">
              <a:defRPr sz="24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7AD94-2109-3447-882D-C2337280C7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9385" y="67397564"/>
            <a:ext cx="3174356" cy="3560200"/>
          </a:xfrm>
          <a:prstGeom prst="rect">
            <a:avLst/>
          </a:prstGeom>
        </p:spPr>
        <p:txBody>
          <a:bodyPr vert="horz" lIns="191223" tIns="95611" rIns="191223" bIns="95611" rtlCol="0" anchor="b"/>
          <a:lstStyle>
            <a:lvl1pPr algn="r">
              <a:defRPr sz="2400"/>
            </a:lvl1pPr>
          </a:lstStyle>
          <a:p>
            <a:fld id="{A7A9B80A-306C-9442-B5B4-CEFE94593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4750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336550"/>
            <a:ext cx="5578475" cy="4311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91223" tIns="95611" rIns="191223" bIns="956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5491" y="5147757"/>
            <a:ext cx="5860348" cy="27939622"/>
          </a:xfrm>
          <a:prstGeom prst="rect">
            <a:avLst/>
          </a:prstGeom>
        </p:spPr>
        <p:txBody>
          <a:bodyPr vert="horz" lIns="191223" tIns="95611" rIns="191223" bIns="956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75846" y="64830210"/>
            <a:ext cx="3174356" cy="3560200"/>
          </a:xfrm>
          <a:prstGeom prst="rect">
            <a:avLst/>
          </a:prstGeom>
        </p:spPr>
        <p:txBody>
          <a:bodyPr vert="horz" lIns="191223" tIns="95611" rIns="191223" bIns="95611" rtlCol="0" anchor="b"/>
          <a:lstStyle>
            <a:lvl1pPr algn="l">
              <a:defRPr sz="24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9385" y="67397564"/>
            <a:ext cx="3174356" cy="3560200"/>
          </a:xfrm>
          <a:prstGeom prst="rect">
            <a:avLst/>
          </a:prstGeom>
        </p:spPr>
        <p:txBody>
          <a:bodyPr vert="horz" lIns="191223" tIns="95611" rIns="191223" bIns="95611" rtlCol="0" anchor="b"/>
          <a:lstStyle>
            <a:lvl1pPr algn="r">
              <a:defRPr sz="2400"/>
            </a:lvl1pPr>
          </a:lstStyle>
          <a:p>
            <a:fld id="{EEAF41DE-BAF3-8345-972E-C7E736A767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87586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2788" y="285750"/>
            <a:ext cx="5646737" cy="4362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743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4675" y="119063"/>
            <a:ext cx="5861050" cy="4529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017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380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914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6363">
              <a:defRPr/>
            </a:pPr>
            <a:endParaRPr lang="en-US" sz="1200" dirty="0">
              <a:latin typeface="Berthold Akzidenz Grotesk Light" panose="020B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541372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14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6363">
              <a:defRPr/>
            </a:pPr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3435259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60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33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678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55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321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336550"/>
            <a:ext cx="5578475" cy="431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960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331788"/>
            <a:ext cx="5586413" cy="4316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712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56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4675" y="119063"/>
            <a:ext cx="5861050" cy="4529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949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B748FD-9FA2-B040-BB8B-A23A6D17A18F}"/>
              </a:ext>
            </a:extLst>
          </p:cNvPr>
          <p:cNvSpPr/>
          <p:nvPr userDrawn="1"/>
        </p:nvSpPr>
        <p:spPr>
          <a:xfrm>
            <a:off x="322585" y="2085611"/>
            <a:ext cx="9630076" cy="3203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25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2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0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28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93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36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35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8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40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6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9F322A-95A3-9642-B077-7AFC0DF160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3DF01-F109-1D42-8613-A24BF6CCAD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FCF449-8F1B-A84C-9ADC-3945AE8FF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277" y="689670"/>
            <a:ext cx="8675370" cy="3233102"/>
          </a:xfrm>
          <a:prstGeom prst="rect">
            <a:avLst/>
          </a:prstGeom>
        </p:spPr>
        <p:txBody>
          <a:bodyPr anchor="b"/>
          <a:lstStyle>
            <a:lvl1pPr>
              <a:defRPr sz="6600" b="0" i="0">
                <a:latin typeface="Berthold Akzidenz Grotesk Light" panose="020B0400000000000000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FB57BC5-3277-C34B-8B22-17582949BA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6277" y="4089285"/>
            <a:ext cx="8675370" cy="1100550"/>
          </a:xfrm>
          <a:prstGeom prst="rect">
            <a:avLst/>
          </a:prstGeom>
        </p:spPr>
        <p:txBody>
          <a:bodyPr/>
          <a:lstStyle>
            <a:lvl1pPr marL="283464" indent="-192024">
              <a:lnSpc>
                <a:spcPct val="100000"/>
              </a:lnSpc>
              <a:spcBef>
                <a:spcPts val="1200"/>
              </a:spcBef>
              <a:buNone/>
              <a:defRPr sz="2000" b="0" i="0" spc="150" baseline="0">
                <a:solidFill>
                  <a:schemeClr val="bg1"/>
                </a:solidFill>
                <a:latin typeface="Berthold Akzidenz Grotesk Light" panose="020B0400000000000000" pitchFamily="34" charset="0"/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19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9" y="1131615"/>
            <a:ext cx="8575433" cy="660116"/>
          </a:xfrm>
          <a:prstGeom prst="rect">
            <a:avLst/>
          </a:prstGeom>
        </p:spPr>
        <p:txBody>
          <a:bodyPr lIns="320040" anchor="b">
            <a:normAutofit/>
          </a:bodyPr>
          <a:lstStyle>
            <a:lvl1pPr algn="l">
              <a:defRPr sz="4000" b="0" spc="250" baseline="0">
                <a:solidFill>
                  <a:schemeClr val="tx1"/>
                </a:solidFill>
                <a:latin typeface="Berthold Akzidenz Grotesk Light" panose="020B0400000000000000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813" y="7203866"/>
            <a:ext cx="469093" cy="413808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bg1"/>
                </a:solidFill>
                <a:latin typeface="Berthold Akzidenz Grotesk Light" panose="020B0400000000000000" pitchFamily="34" charset="0"/>
              </a:defRPr>
            </a:lvl1pPr>
          </a:lstStyle>
          <a:p>
            <a:fld id="{0D63DF01-F109-1D42-8613-A24BF6CCAD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B748FD-9FA2-B040-BB8B-A23A6D17A18F}"/>
              </a:ext>
            </a:extLst>
          </p:cNvPr>
          <p:cNvSpPr/>
          <p:nvPr userDrawn="1"/>
        </p:nvSpPr>
        <p:spPr>
          <a:xfrm>
            <a:off x="322585" y="2085611"/>
            <a:ext cx="9630076" cy="3203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E1B987-B88C-2E41-B4CA-2CAF53AC1D9D}"/>
              </a:ext>
            </a:extLst>
          </p:cNvPr>
          <p:cNvSpPr/>
          <p:nvPr userDrawn="1"/>
        </p:nvSpPr>
        <p:spPr>
          <a:xfrm>
            <a:off x="1085644" y="678598"/>
            <a:ext cx="1391317" cy="37214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385B9A3-07A8-3D47-AC41-4AE94E020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900" y="1816445"/>
            <a:ext cx="9626600" cy="32131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148ABFC-9808-D241-8378-30BE2AB0F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5643" y="679769"/>
            <a:ext cx="1391317" cy="370970"/>
          </a:xfrm>
          <a:prstGeom prst="rect">
            <a:avLst/>
          </a:prstGeom>
        </p:spPr>
        <p:txBody>
          <a:bodyPr/>
          <a:lstStyle>
            <a:lvl1pPr marL="283464" indent="-192024" algn="ctr">
              <a:lnSpc>
                <a:spcPct val="150000"/>
              </a:lnSpc>
              <a:spcBef>
                <a:spcPts val="1200"/>
              </a:spcBef>
              <a:buNone/>
              <a:defRPr sz="1000" b="1" i="0" spc="300" baseline="0">
                <a:solidFill>
                  <a:schemeClr val="bg1"/>
                </a:solidFill>
                <a:latin typeface="Akzidenz Grotesk BE" panose="020B0500000000000000" pitchFamily="34" charset="0"/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CATEGORY</a:t>
            </a:r>
          </a:p>
        </p:txBody>
      </p:sp>
    </p:spTree>
    <p:extLst>
      <p:ext uri="{BB962C8B-B14F-4D97-AF65-F5344CB8AC3E}">
        <p14:creationId xmlns:p14="http://schemas.microsoft.com/office/powerpoint/2010/main" val="65009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9" y="1131615"/>
            <a:ext cx="8575433" cy="660116"/>
          </a:xfrm>
          <a:prstGeom prst="rect">
            <a:avLst/>
          </a:prstGeom>
        </p:spPr>
        <p:txBody>
          <a:bodyPr lIns="320040" anchor="b">
            <a:normAutofit/>
          </a:bodyPr>
          <a:lstStyle>
            <a:lvl1pPr algn="l">
              <a:defRPr sz="4000" b="0" spc="250" baseline="0">
                <a:solidFill>
                  <a:schemeClr val="tx1"/>
                </a:solidFill>
                <a:latin typeface="Berthold Akzidenz Grotesk Light" panose="020B0400000000000000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813" y="7203866"/>
            <a:ext cx="469093" cy="413808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bg1"/>
                </a:solidFill>
                <a:latin typeface="Berthold Akzidenz Grotesk Light" panose="020B0400000000000000" pitchFamily="34" charset="0"/>
              </a:defRPr>
            </a:lvl1pPr>
          </a:lstStyle>
          <a:p>
            <a:fld id="{0D63DF01-F109-1D42-8613-A24BF6CCAD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B748FD-9FA2-B040-BB8B-A23A6D17A18F}"/>
              </a:ext>
            </a:extLst>
          </p:cNvPr>
          <p:cNvSpPr/>
          <p:nvPr userDrawn="1"/>
        </p:nvSpPr>
        <p:spPr>
          <a:xfrm>
            <a:off x="322585" y="2085611"/>
            <a:ext cx="9630076" cy="3203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E1B987-B88C-2E41-B4CA-2CAF53AC1D9D}"/>
              </a:ext>
            </a:extLst>
          </p:cNvPr>
          <p:cNvSpPr/>
          <p:nvPr userDrawn="1"/>
        </p:nvSpPr>
        <p:spPr>
          <a:xfrm>
            <a:off x="1085644" y="678598"/>
            <a:ext cx="1391317" cy="37214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E3C005-53AB-334C-B8F0-2F706417611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5643" y="679769"/>
            <a:ext cx="1391317" cy="370970"/>
          </a:xfrm>
          <a:prstGeom prst="rect">
            <a:avLst/>
          </a:prstGeom>
        </p:spPr>
        <p:txBody>
          <a:bodyPr/>
          <a:lstStyle>
            <a:lvl1pPr marL="283464" indent="-192024" algn="ctr">
              <a:lnSpc>
                <a:spcPct val="150000"/>
              </a:lnSpc>
              <a:spcBef>
                <a:spcPts val="1200"/>
              </a:spcBef>
              <a:buNone/>
              <a:defRPr sz="1000" b="1" i="0" spc="300" baseline="0">
                <a:solidFill>
                  <a:schemeClr val="bg1"/>
                </a:solidFill>
                <a:latin typeface="Akzidenz Grotesk BE" panose="020B0500000000000000" pitchFamily="34" charset="0"/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CATEGORY</a:t>
            </a:r>
          </a:p>
        </p:txBody>
      </p:sp>
    </p:spTree>
    <p:extLst>
      <p:ext uri="{BB962C8B-B14F-4D97-AF65-F5344CB8AC3E}">
        <p14:creationId xmlns:p14="http://schemas.microsoft.com/office/powerpoint/2010/main" val="113434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9" y="1131615"/>
            <a:ext cx="8575433" cy="660116"/>
          </a:xfrm>
          <a:prstGeom prst="rect">
            <a:avLst/>
          </a:prstGeom>
        </p:spPr>
        <p:txBody>
          <a:bodyPr lIns="320040" anchor="b">
            <a:normAutofit/>
          </a:bodyPr>
          <a:lstStyle>
            <a:lvl1pPr algn="l">
              <a:defRPr sz="4000" b="0" spc="250" baseline="0">
                <a:solidFill>
                  <a:schemeClr val="tx1"/>
                </a:solidFill>
                <a:latin typeface="Berthold Akzidenz Grotesk Light" panose="020B0400000000000000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813" y="7203866"/>
            <a:ext cx="469093" cy="413808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accent3"/>
                </a:solidFill>
                <a:latin typeface="Berthold Akzidenz Grotesk Light" panose="020B0400000000000000" pitchFamily="34" charset="0"/>
              </a:defRPr>
            </a:lvl1pPr>
          </a:lstStyle>
          <a:p>
            <a:fld id="{0D63DF01-F109-1D42-8613-A24BF6CCAD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B748FD-9FA2-B040-BB8B-A23A6D17A18F}"/>
              </a:ext>
            </a:extLst>
          </p:cNvPr>
          <p:cNvSpPr/>
          <p:nvPr userDrawn="1"/>
        </p:nvSpPr>
        <p:spPr>
          <a:xfrm>
            <a:off x="322585" y="2085611"/>
            <a:ext cx="9630076" cy="3203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E1B987-B88C-2E41-B4CA-2CAF53AC1D9D}"/>
              </a:ext>
            </a:extLst>
          </p:cNvPr>
          <p:cNvSpPr/>
          <p:nvPr userDrawn="1"/>
        </p:nvSpPr>
        <p:spPr>
          <a:xfrm>
            <a:off x="1085644" y="678598"/>
            <a:ext cx="1391317" cy="37214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79EA4F-1C20-E040-A31B-269022C554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5643" y="679769"/>
            <a:ext cx="1391317" cy="370970"/>
          </a:xfrm>
          <a:prstGeom prst="rect">
            <a:avLst/>
          </a:prstGeom>
        </p:spPr>
        <p:txBody>
          <a:bodyPr/>
          <a:lstStyle>
            <a:lvl1pPr marL="283464" indent="-192024" algn="ctr">
              <a:lnSpc>
                <a:spcPct val="150000"/>
              </a:lnSpc>
              <a:spcBef>
                <a:spcPts val="1200"/>
              </a:spcBef>
              <a:buNone/>
              <a:defRPr sz="1000" b="1" i="0" spc="300" baseline="0">
                <a:solidFill>
                  <a:schemeClr val="bg1"/>
                </a:solidFill>
                <a:latin typeface="Akzidenz Grotesk BE" panose="020B0500000000000000" pitchFamily="34" charset="0"/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CATEGORY</a:t>
            </a:r>
          </a:p>
        </p:txBody>
      </p:sp>
    </p:spTree>
    <p:extLst>
      <p:ext uri="{BB962C8B-B14F-4D97-AF65-F5344CB8AC3E}">
        <p14:creationId xmlns:p14="http://schemas.microsoft.com/office/powerpoint/2010/main" val="94452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ORE - Graph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9" y="1131615"/>
            <a:ext cx="6560821" cy="660116"/>
          </a:xfrm>
          <a:prstGeom prst="rect">
            <a:avLst/>
          </a:prstGeom>
        </p:spPr>
        <p:txBody>
          <a:bodyPr lIns="320040" anchor="b">
            <a:normAutofit/>
          </a:bodyPr>
          <a:lstStyle>
            <a:lvl1pPr algn="l">
              <a:defRPr sz="4000" b="0" spc="250" baseline="0">
                <a:solidFill>
                  <a:schemeClr val="tx1"/>
                </a:solidFill>
                <a:latin typeface="Berthold Akzidenz Grotesk Light" panose="020B0400000000000000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813" y="7203866"/>
            <a:ext cx="469093" cy="413808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accent3"/>
                </a:solidFill>
                <a:latin typeface="Berthold Akzidenz Grotesk Light" panose="020B0400000000000000" pitchFamily="34" charset="0"/>
              </a:defRPr>
            </a:lvl1pPr>
          </a:lstStyle>
          <a:p>
            <a:fld id="{0D63DF01-F109-1D42-8613-A24BF6CCAD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B748FD-9FA2-B040-BB8B-A23A6D17A18F}"/>
              </a:ext>
            </a:extLst>
          </p:cNvPr>
          <p:cNvSpPr/>
          <p:nvPr userDrawn="1"/>
        </p:nvSpPr>
        <p:spPr>
          <a:xfrm>
            <a:off x="322585" y="2085611"/>
            <a:ext cx="9630076" cy="3203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0EE557-AC1F-DA46-A1C5-04D21508DB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955" y="659426"/>
            <a:ext cx="1705750" cy="7664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CFC8D9-B4C1-2744-B18B-F221482F03AB}"/>
              </a:ext>
            </a:extLst>
          </p:cNvPr>
          <p:cNvSpPr/>
          <p:nvPr userDrawn="1"/>
        </p:nvSpPr>
        <p:spPr>
          <a:xfrm>
            <a:off x="1085644" y="678598"/>
            <a:ext cx="2062779" cy="37214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F5872F-6527-B44F-8104-758A3AF9D0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5643" y="679769"/>
            <a:ext cx="2062779" cy="370970"/>
          </a:xfrm>
          <a:prstGeom prst="rect">
            <a:avLst/>
          </a:prstGeom>
        </p:spPr>
        <p:txBody>
          <a:bodyPr/>
          <a:lstStyle>
            <a:lvl1pPr marL="283464" indent="-192024" algn="ctr">
              <a:lnSpc>
                <a:spcPct val="150000"/>
              </a:lnSpc>
              <a:spcBef>
                <a:spcPts val="1200"/>
              </a:spcBef>
              <a:buNone/>
              <a:defRPr sz="1000" b="1" i="0" spc="300" baseline="0">
                <a:solidFill>
                  <a:schemeClr val="bg1"/>
                </a:solidFill>
                <a:latin typeface="Akzidenz Grotesk BE" panose="020B0500000000000000" pitchFamily="34" charset="0"/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PROGRAM: SCORE</a:t>
            </a:r>
          </a:p>
        </p:txBody>
      </p:sp>
    </p:spTree>
    <p:extLst>
      <p:ext uri="{BB962C8B-B14F-4D97-AF65-F5344CB8AC3E}">
        <p14:creationId xmlns:p14="http://schemas.microsoft.com/office/powerpoint/2010/main" val="15427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9" y="5181108"/>
            <a:ext cx="8575433" cy="972557"/>
          </a:xfrm>
          <a:prstGeom prst="rect">
            <a:avLst/>
          </a:prstGeom>
        </p:spPr>
        <p:txBody>
          <a:bodyPr lIns="320040" anchor="b">
            <a:normAutofit/>
          </a:bodyPr>
          <a:lstStyle>
            <a:lvl1pPr algn="l">
              <a:defRPr lang="en-US" sz="1400" baseline="0" smtClean="0">
                <a:effectLst/>
              </a:defRPr>
            </a:lvl1pPr>
          </a:lstStyle>
          <a:p>
            <a:r>
              <a:rPr lang="en-US">
                <a:solidFill>
                  <a:srgbClr val="FFFFFF"/>
                </a:solidFill>
                <a:effectLst/>
                <a:latin typeface="Berthold Akzidenz Grotesk" panose="020B0500000000000000" pitchFamily="34" charset="0"/>
              </a:rPr>
              <a:t>We would like to thank all customers, associates and partners for their support in enabling </a:t>
            </a:r>
            <a:r>
              <a:rPr lang="en-US" err="1">
                <a:solidFill>
                  <a:srgbClr val="FFFFFF"/>
                </a:solidFill>
                <a:effectLst/>
                <a:latin typeface="Berthold Akzidenz Grotesk" panose="020B0500000000000000" pitchFamily="34" charset="0"/>
              </a:rPr>
              <a:t>Metrolink</a:t>
            </a:r>
            <a:r>
              <a:rPr lang="en-US">
                <a:solidFill>
                  <a:srgbClr val="FFFFFF"/>
                </a:solidFill>
                <a:effectLst/>
                <a:latin typeface="Berthold Akzidenz Grotesk" panose="020B0500000000000000" pitchFamily="34" charset="0"/>
              </a:rPr>
              <a:t> to serve the community. In addition, we are hugely grateful to all participants for their time, insight and willingness to challenge views.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B748FD-9FA2-B040-BB8B-A23A6D17A18F}"/>
              </a:ext>
            </a:extLst>
          </p:cNvPr>
          <p:cNvSpPr/>
          <p:nvPr userDrawn="1"/>
        </p:nvSpPr>
        <p:spPr>
          <a:xfrm>
            <a:off x="322585" y="2085611"/>
            <a:ext cx="9630076" cy="3203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9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8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7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BE2FB26-383A-4842-A19C-B7BDF3B38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9813" y="7203866"/>
            <a:ext cx="469093" cy="413808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bg1"/>
                </a:solidFill>
                <a:latin typeface="Berthold Akzidenz Grotesk Light" panose="020B0400000000000000" pitchFamily="34" charset="0"/>
              </a:defRPr>
            </a:lvl1pPr>
          </a:lstStyle>
          <a:p>
            <a:fld id="{0D63DF01-F109-1D42-8613-A24BF6CCAD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58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4" r:id="rId2"/>
    <p:sldLayoutId id="2147483742" r:id="rId3"/>
    <p:sldLayoutId id="2147483739" r:id="rId4"/>
    <p:sldLayoutId id="2147483738" r:id="rId5"/>
    <p:sldLayoutId id="2147483743" r:id="rId6"/>
    <p:sldLayoutId id="2147483740" r:id="rId7"/>
  </p:sldLayoutIdLst>
  <p:hf sldNum="0" hdr="0" ftr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7C6B8-5952-8B4F-B214-67521800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6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rolinktrains.com/communit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AADF8-A7F4-4534-A5E7-C077AB184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4287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26AC6A-03F3-4E26-B404-614E0B589ECE}"/>
              </a:ext>
            </a:extLst>
          </p:cNvPr>
          <p:cNvSpPr txBox="1"/>
          <p:nvPr/>
        </p:nvSpPr>
        <p:spPr>
          <a:xfrm>
            <a:off x="0" y="2902525"/>
            <a:ext cx="5841552" cy="1815882"/>
          </a:xfrm>
          <a:prstGeom prst="rect">
            <a:avLst/>
          </a:prstGeom>
          <a:solidFill>
            <a:schemeClr val="bg2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2800" dirty="0">
                <a:latin typeface="Berthold Akzidenz Grotesk Light"/>
                <a:cs typeface="Calibri"/>
              </a:rPr>
              <a:t>Reunión de Seguimiento De 30 días Referente Al</a:t>
            </a:r>
          </a:p>
          <a:p>
            <a:pPr algn="ctr"/>
            <a:r>
              <a:rPr lang="es-MX" sz="2800" dirty="0">
                <a:latin typeface="Berthold Akzidenz Grotesk Light"/>
                <a:cs typeface="Calibri"/>
              </a:rPr>
              <a:t>Centro de Mantenimiento (CMF) de Metrolink</a:t>
            </a:r>
          </a:p>
        </p:txBody>
      </p:sp>
    </p:spTree>
    <p:extLst>
      <p:ext uri="{BB962C8B-B14F-4D97-AF65-F5344CB8AC3E}">
        <p14:creationId xmlns:p14="http://schemas.microsoft.com/office/powerpoint/2010/main" val="2254998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A967-92E0-4E54-A638-35B922F39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823" y="1310034"/>
            <a:ext cx="8575433" cy="660116"/>
          </a:xfrm>
        </p:spPr>
        <p:txBody>
          <a:bodyPr>
            <a:normAutofit/>
          </a:bodyPr>
          <a:lstStyle/>
          <a:p>
            <a:r>
              <a:rPr lang="es-ES" dirty="0">
                <a:latin typeface="Berthold Akzidenz Grotesk Light"/>
              </a:rPr>
              <a:t>Cronología del Plan de Acción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AAC8C-8C14-4812-8934-11E1C567D445}"/>
              </a:ext>
            </a:extLst>
          </p:cNvPr>
          <p:cNvSpPr txBox="1"/>
          <p:nvPr/>
        </p:nvSpPr>
        <p:spPr>
          <a:xfrm>
            <a:off x="1044681" y="1791731"/>
            <a:ext cx="8575434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50000"/>
              </a:lnSpc>
            </a:pPr>
            <a:r>
              <a:rPr lang="es-ES" sz="3600" dirty="0">
                <a:latin typeface="Berthold Akzidenz Grotesk Light" panose="020B0400000000000000"/>
              </a:rPr>
              <a:t>Corto plazo 			0 - 6 meses</a:t>
            </a:r>
          </a:p>
          <a:p>
            <a:pPr>
              <a:lnSpc>
                <a:spcPct val="250000"/>
              </a:lnSpc>
            </a:pPr>
            <a:r>
              <a:rPr lang="es-ES" sz="3600" dirty="0">
                <a:latin typeface="Berthold Akzidenz Grotesk Light" panose="020B0400000000000000"/>
              </a:rPr>
              <a:t>Medio plazo 			6 - 18 meses</a:t>
            </a:r>
          </a:p>
          <a:p>
            <a:pPr>
              <a:lnSpc>
                <a:spcPct val="250000"/>
              </a:lnSpc>
            </a:pPr>
            <a:r>
              <a:rPr lang="es-ES" sz="3600" dirty="0">
                <a:latin typeface="Berthold Akzidenz Grotesk Light" panose="020B0400000000000000"/>
              </a:rPr>
              <a:t>Largo plazo 			Más de 18 meses</a:t>
            </a:r>
            <a:endParaRPr lang="en-US" dirty="0">
              <a:latin typeface="Berthold Akzidenz Grotesk Light" panose="020B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516668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8B6F-BA32-EC4B-874B-DD5EB27E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235" y="1322331"/>
            <a:ext cx="8935917" cy="660116"/>
          </a:xfrm>
        </p:spPr>
        <p:txBody>
          <a:bodyPr>
            <a:normAutofit/>
          </a:bodyPr>
          <a:lstStyle/>
          <a:p>
            <a:r>
              <a:rPr lang="es-ES" sz="3600" dirty="0">
                <a:latin typeface="Berthold Akzidenz Grotesk Light"/>
              </a:rPr>
              <a:t>Plan de acción: corto plazo (0-6 meses)</a:t>
            </a:r>
            <a:endParaRPr lang="en-US" sz="3600" dirty="0">
              <a:latin typeface="Berthold Akzidenz Grotesk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D5423-0DC1-4590-9344-A8B6D2312368}"/>
              </a:ext>
            </a:extLst>
          </p:cNvPr>
          <p:cNvSpPr txBox="1"/>
          <p:nvPr/>
        </p:nvSpPr>
        <p:spPr>
          <a:xfrm>
            <a:off x="703385" y="2195478"/>
            <a:ext cx="91440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s-ES" sz="2400" b="1" dirty="0">
                <a:latin typeface="Berthold Akzidenz Grotesk Light" panose="020B0400000000000000"/>
              </a:rPr>
              <a:t>Operaciones actuales:</a:t>
            </a:r>
            <a:br>
              <a:rPr lang="es-ES" sz="2400" dirty="0"/>
            </a:br>
            <a:r>
              <a:rPr lang="es-ES" sz="2400" dirty="0">
                <a:latin typeface="Berthold Akzidenz Grotesk Light" panose="020B0400000000000000"/>
              </a:rPr>
              <a:t>1. Optimizar el uso de estaciones de energía para reducir el ralentí</a:t>
            </a:r>
            <a:br>
              <a:rPr lang="es-ES" sz="2400" dirty="0">
                <a:latin typeface="Berthold Akzidenz Grotesk Light" panose="020B0400000000000000"/>
              </a:rPr>
            </a:br>
            <a:r>
              <a:rPr lang="es-ES" sz="2400" dirty="0">
                <a:latin typeface="Berthold Akzidenz Grotesk Light" panose="020B0400000000000000"/>
              </a:rPr>
              <a:t>2. Nueva instalación de monitores de sonido</a:t>
            </a:r>
            <a:br>
              <a:rPr lang="es-ES" sz="2400" dirty="0">
                <a:latin typeface="Berthold Akzidenz Grotesk Light" panose="020B0400000000000000"/>
              </a:rPr>
            </a:br>
            <a:r>
              <a:rPr lang="es-ES" sz="2400" dirty="0">
                <a:latin typeface="Berthold Akzidenz Grotesk Light" panose="020B0400000000000000"/>
              </a:rPr>
              <a:t>3. Reporte de la Auditoría de Rendimiento – iniciado</a:t>
            </a:r>
          </a:p>
        </p:txBody>
      </p:sp>
    </p:spTree>
    <p:extLst>
      <p:ext uri="{BB962C8B-B14F-4D97-AF65-F5344CB8AC3E}">
        <p14:creationId xmlns:p14="http://schemas.microsoft.com/office/powerpoint/2010/main" val="326899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8B6F-BA32-EC4B-874B-DD5EB27E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483" y="983349"/>
            <a:ext cx="8575433" cy="660116"/>
          </a:xfrm>
        </p:spPr>
        <p:txBody>
          <a:bodyPr>
            <a:normAutofit/>
          </a:bodyPr>
          <a:lstStyle/>
          <a:p>
            <a:r>
              <a:rPr lang="es-ES" sz="3200" dirty="0">
                <a:latin typeface="Berthold Akzidenz Grotesk Light"/>
              </a:rPr>
              <a:t>Plan de acción: corto plazo (0-6 meses)</a:t>
            </a:r>
            <a:endParaRPr lang="en-US" sz="3200" dirty="0">
              <a:latin typeface="Berthold Akzidenz Grotesk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D5423-0DC1-4590-9344-A8B6D2312368}"/>
              </a:ext>
            </a:extLst>
          </p:cNvPr>
          <p:cNvSpPr txBox="1"/>
          <p:nvPr/>
        </p:nvSpPr>
        <p:spPr>
          <a:xfrm>
            <a:off x="741483" y="1702903"/>
            <a:ext cx="8957657" cy="67403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latin typeface="Berthold Akzidenz Grotesk Light" panose="020B0400000000000000"/>
              </a:rPr>
              <a:t>Monitoreo de ruido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Berthold Akzidenz Grotesk Light" panose="020B0400000000000000"/>
              </a:rPr>
              <a:t>4. Nuevo estudio de ruido por LA METRO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Berthold Akzidenz Grotesk Light" panose="020B0400000000000000"/>
              </a:rPr>
              <a:t>5. Explorar e implementar mitigaciones 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latin typeface="Berthold Akzidenz Grotesk Light" panose="020B0400000000000000"/>
              </a:rPr>
              <a:t>Acelerar la adquisición de las locomotoras de Nivel 4 para empezar servicio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atin typeface="Berthold Akzidenz Grotesk Light" panose="020B0400000000000000"/>
              </a:rPr>
              <a:t>Se encuentran 23 locomotoras de Nivel 4 en la propiedad de SCRRA (15 están en servicio / 8 están siendo preparadas para servicio)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Berthold Akzidenz Grotesk Light" panose="020B0400000000000000"/>
              </a:rPr>
              <a:t>6. Desplegar las 8 restante locomotoras de Nivel 4</a:t>
            </a:r>
            <a:endParaRPr lang="en-US" dirty="0">
              <a:solidFill>
                <a:srgbClr val="000000"/>
              </a:solidFill>
              <a:latin typeface="Berthold Akzidenz Grotesk Light" panose="020B0400000000000000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Berthold Akzidenz Grotesk Light" panose="020B0400000000000000"/>
            </a:endParaRPr>
          </a:p>
          <a:p>
            <a:endParaRPr lang="en-US" dirty="0">
              <a:latin typeface="Berthold Akzidenz Grotesk Light" panose="020B0400000000000000"/>
            </a:endParaRPr>
          </a:p>
          <a:p>
            <a:r>
              <a:rPr lang="en-US" dirty="0">
                <a:latin typeface="Berthold Akzidenz Grotesk Light" panose="020B0400000000000000"/>
              </a:rPr>
              <a:t>	</a:t>
            </a:r>
            <a:endParaRPr lang="en-US" b="1" dirty="0">
              <a:latin typeface="Berthold Akzidenz Grotesk Light" panose="020B0400000000000000"/>
            </a:endParaRPr>
          </a:p>
          <a:p>
            <a:pPr lvl="0"/>
            <a:endParaRPr lang="en-US" dirty="0">
              <a:latin typeface="Calibri" panose="020F0502020204030204"/>
              <a:cs typeface="Calibri" panose="020F0502020204030204"/>
            </a:endParaRPr>
          </a:p>
          <a:p>
            <a:pPr lvl="0"/>
            <a:endParaRPr lang="en-US" dirty="0">
              <a:latin typeface="Berthold Akzidenz Grotesk Light" panose="020B0400000000000000"/>
            </a:endParaRPr>
          </a:p>
          <a:p>
            <a:pPr lvl="0"/>
            <a:endParaRPr lang="en-US" dirty="0">
              <a:latin typeface="Berthold Akzidenz Grotesk Light" panose="020B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182191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8B6F-BA32-EC4B-874B-DD5EB27E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79" y="1163420"/>
            <a:ext cx="8910321" cy="660116"/>
          </a:xfrm>
        </p:spPr>
        <p:txBody>
          <a:bodyPr>
            <a:noAutofit/>
          </a:bodyPr>
          <a:lstStyle/>
          <a:p>
            <a:r>
              <a:rPr lang="es-ES" sz="2800" dirty="0">
                <a:latin typeface="Berthold Akzidenz Grotesk Light"/>
              </a:rPr>
              <a:t>Plan de acción: medio plazo </a:t>
            </a:r>
            <a:r>
              <a:rPr lang="en-US" sz="2800" dirty="0">
                <a:latin typeface="Berthold Akzidenz Grotesk Light"/>
              </a:rPr>
              <a:t>(6-18 months)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409DB-F704-4D17-9C68-944B0D738C76}"/>
              </a:ext>
            </a:extLst>
          </p:cNvPr>
          <p:cNvSpPr txBox="1"/>
          <p:nvPr/>
        </p:nvSpPr>
        <p:spPr>
          <a:xfrm>
            <a:off x="635109" y="1751974"/>
            <a:ext cx="8572501" cy="5292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1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s-ES" sz="2000" b="1" dirty="0">
                <a:latin typeface="Berthold Akzidenz Grotesk Light" panose="020B0400000000000000"/>
              </a:rPr>
              <a:t>7. El estudio de modernización de la flota incluirá: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s-ES" sz="2000" dirty="0">
                <a:latin typeface="Berthold Akzidenz Grotesk Light" panose="020B0400000000000000"/>
              </a:rPr>
              <a:t>Identificación de otros métodos para controlar las emisiones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s-ES" sz="2000" dirty="0">
                <a:latin typeface="Berthold Akzidenz Grotesk Light" panose="020B0400000000000000"/>
              </a:rPr>
              <a:t>Evaluación de locomotoras operadas por batería</a:t>
            </a:r>
          </a:p>
          <a:p>
            <a:pPr lvl="0">
              <a:lnSpc>
                <a:spcPct val="150000"/>
              </a:lnSpc>
            </a:pPr>
            <a:r>
              <a:rPr lang="es-ES" sz="2000" b="1" dirty="0">
                <a:latin typeface="Berthold Akzidenz Grotesk Light" panose="020B0400000000000000"/>
              </a:rPr>
              <a:t>8. El estudio de modernización del CMF incluirá:</a:t>
            </a:r>
          </a:p>
          <a:p>
            <a:pPr marL="457200" lvl="0" indent="-457200">
              <a:lnSpc>
                <a:spcPct val="150000"/>
              </a:lnSpc>
              <a:buFont typeface="Arial"/>
              <a:buChar char="•"/>
            </a:pPr>
            <a:r>
              <a:rPr lang="es-ES" sz="2000" dirty="0">
                <a:latin typeface="Berthold Akzidenz Grotesk Light" panose="020B0400000000000000"/>
              </a:rPr>
              <a:t>Revisión de la instalación con mas de 30 años de existencia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s-ES" sz="2000" dirty="0">
                <a:latin typeface="Berthold Akzidenz Grotesk Light" panose="020B0400000000000000"/>
              </a:rPr>
              <a:t>Identificar operaciones de ultima generación en la instalación 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s-ES" sz="2000" dirty="0">
                <a:latin typeface="Berthold Akzidenz Grotesk Light" panose="020B0400000000000000"/>
              </a:rPr>
              <a:t>Integrar los aportes de la comunidad en el diseño de la expansión de servicio</a:t>
            </a:r>
            <a:endParaRPr lang="en-US" sz="2000" dirty="0">
              <a:latin typeface="Berthold Akzidenz Grotesk Light" panose="020B0400000000000000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000" dirty="0">
              <a:latin typeface="Berthold Akzidenz Grotesk Light" panose="020B0400000000000000"/>
            </a:endParaRP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endParaRPr lang="en-US" sz="2000" dirty="0">
              <a:latin typeface="Berthold Akzidenz Grotesk Light" panose="020B0400000000000000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000" dirty="0">
              <a:latin typeface="Berthold Akzidenz Grotesk Light" panose="020B0400000000000000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000" dirty="0">
              <a:latin typeface="Berthold Akzidenz Grotesk Light" panose="020B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67468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8B6F-BA32-EC4B-874B-DD5EB27E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481" y="1322088"/>
            <a:ext cx="8575433" cy="660116"/>
          </a:xfrm>
        </p:spPr>
        <p:txBody>
          <a:bodyPr>
            <a:noAutofit/>
          </a:bodyPr>
          <a:lstStyle/>
          <a:p>
            <a:pPr fontAlgn="t"/>
            <a:r>
              <a:rPr lang="es-ES" sz="2800" dirty="0"/>
              <a:t>Plan de acción: medio plazo (6-18 meses)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409DB-F704-4D17-9C68-944B0D738C76}"/>
              </a:ext>
            </a:extLst>
          </p:cNvPr>
          <p:cNvSpPr txBox="1"/>
          <p:nvPr/>
        </p:nvSpPr>
        <p:spPr>
          <a:xfrm>
            <a:off x="666269" y="2285584"/>
            <a:ext cx="8892510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000" b="1" dirty="0">
                <a:latin typeface="Berthold Akzidenz Grotesk Light" panose="020B0400000000000000"/>
              </a:rPr>
              <a:t>Trabajar hacia una instalación de servicio con cero emisiones</a:t>
            </a:r>
          </a:p>
          <a:p>
            <a:pPr>
              <a:lnSpc>
                <a:spcPct val="200000"/>
              </a:lnSpc>
            </a:pPr>
            <a:r>
              <a:rPr lang="es-ES" sz="2000" dirty="0">
                <a:latin typeface="Berthold Akzidenz Grotesk Light" panose="020B0400000000000000"/>
              </a:rPr>
              <a:t>9. Identificar otros métodos para controlar las emisiones</a:t>
            </a:r>
          </a:p>
          <a:p>
            <a:pPr>
              <a:lnSpc>
                <a:spcPct val="200000"/>
              </a:lnSpc>
            </a:pPr>
            <a:r>
              <a:rPr lang="es-ES" sz="2000" dirty="0">
                <a:latin typeface="Berthold Akzidenz Grotesk Light" panose="020B0400000000000000"/>
              </a:rPr>
              <a:t>10. Anticipar 40 locomotoras de Nivel 4 en servicio para el verano del 2020</a:t>
            </a:r>
            <a:endParaRPr lang="en-US" sz="1400" dirty="0">
              <a:highlight>
                <a:srgbClr val="FFFF00"/>
              </a:highlight>
              <a:latin typeface="Berthold Akzidenz Grotesk Light" panose="020B0400000000000000"/>
            </a:endParaRPr>
          </a:p>
          <a:p>
            <a:pPr lvl="1"/>
            <a:endParaRPr lang="en-US" sz="1400" dirty="0">
              <a:latin typeface="Berthold Akzidenz Grotesk Light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Berthold Akzidenz Grotesk Light" panose="020B0400000000000000"/>
            </a:endParaRPr>
          </a:p>
          <a:p>
            <a:endParaRPr lang="en-US" sz="1400" dirty="0">
              <a:latin typeface="Berthold Akzidenz Grotesk Light" panose="020B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672733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8B6F-BA32-EC4B-874B-DD5EB27E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938" y="1434034"/>
            <a:ext cx="9521071" cy="660116"/>
          </a:xfrm>
        </p:spPr>
        <p:txBody>
          <a:bodyPr>
            <a:noAutofit/>
          </a:bodyPr>
          <a:lstStyle/>
          <a:p>
            <a:pPr fontAlgn="t"/>
            <a:r>
              <a:rPr lang="es-ES" sz="3200" dirty="0"/>
              <a:t>Plan de Acción: Largo Plazo (+18 meses)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F61AF-F959-459F-8F02-7F11EAEC74BF}"/>
              </a:ext>
            </a:extLst>
          </p:cNvPr>
          <p:cNvSpPr txBox="1"/>
          <p:nvPr/>
        </p:nvSpPr>
        <p:spPr>
          <a:xfrm>
            <a:off x="754379" y="2410908"/>
            <a:ext cx="8810013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atin typeface="Berthold Akzidenz Grotesk Light" panose="020B0400000000000000"/>
              </a:rPr>
              <a:t> </a:t>
            </a:r>
            <a:r>
              <a:rPr lang="es-ES" sz="2400" b="1" dirty="0">
                <a:latin typeface="Roboto"/>
              </a:rPr>
              <a:t>Trabajar hacia un futuro de cero emisiones</a:t>
            </a:r>
            <a:br>
              <a:rPr lang="es-ES" sz="2400" dirty="0">
                <a:latin typeface="Roboto"/>
              </a:rPr>
            </a:br>
            <a:r>
              <a:rPr lang="es-ES" sz="2400" dirty="0">
                <a:latin typeface="Roboto"/>
              </a:rPr>
              <a:t>11. Programa piloto - Explorar locomotoras operadas por batería (inicialmente utilizadas en combinación con </a:t>
            </a:r>
            <a:r>
              <a:rPr lang="es-ES" sz="2400" dirty="0" err="1">
                <a:latin typeface="Roboto"/>
              </a:rPr>
              <a:t>diesel</a:t>
            </a:r>
            <a:r>
              <a:rPr lang="es-ES" sz="2400" dirty="0">
                <a:latin typeface="Roboto"/>
              </a:rPr>
              <a:t> eléctrico)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>
              <a:latin typeface="Berthold Akzidenz Grotesk Light" panose="020B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762892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27946C-130F-4816-8E0E-0C28DF52C384}"/>
              </a:ext>
            </a:extLst>
          </p:cNvPr>
          <p:cNvSpPr txBox="1"/>
          <p:nvPr/>
        </p:nvSpPr>
        <p:spPr>
          <a:xfrm>
            <a:off x="510323" y="1710855"/>
            <a:ext cx="9187790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MX" sz="2400" dirty="0">
              <a:latin typeface="Berthold Akzidenz Grotesk Light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MX" sz="2400" dirty="0">
                <a:latin typeface="Berthold Akzidenz Grotesk Light"/>
                <a:cs typeface="Calibri"/>
                <a:hlinkClick r:id="rId3"/>
              </a:rPr>
              <a:t>www.metrolinktrains.com/community</a:t>
            </a:r>
            <a:endParaRPr lang="es-MX" sz="2400" dirty="0">
              <a:latin typeface="Berthold Akzidenz Grotesk Light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MX" sz="2400" dirty="0">
                <a:latin typeface="Berthold Akzidenz Grotesk Light"/>
                <a:cs typeface="Calibri"/>
              </a:rPr>
              <a:t>communityrelations@scrra.net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MX" sz="2400" dirty="0">
                <a:latin typeface="Berthold Akzidenz Grotesk Light"/>
                <a:cs typeface="Calibri"/>
              </a:rPr>
              <a:t>Línea directa con relaciones públicas </a:t>
            </a:r>
            <a:r>
              <a:rPr lang="es-MX" sz="2400" b="1" dirty="0">
                <a:latin typeface="Berthold Akzidenz Grotesk Light"/>
                <a:cs typeface="Calibri"/>
              </a:rPr>
              <a:t>(213) 452-0400</a:t>
            </a:r>
            <a:endParaRPr lang="es-MX" sz="2400" dirty="0">
              <a:latin typeface="Berthold Akzidenz Grotesk Light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MX" sz="2400" dirty="0">
                <a:latin typeface="Berthold Akzidenz Grotesk Light"/>
                <a:cs typeface="Calibri"/>
              </a:rPr>
              <a:t>Boletín mensual sobre el CMF vía correo electrónico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s-MX" sz="2400" dirty="0">
                <a:latin typeface="Berthold Akzidenz Grotesk Light"/>
                <a:cs typeface="Calibri"/>
              </a:rPr>
              <a:t>La próxima reunión comunitaria, septiembre de 2019</a:t>
            </a:r>
          </a:p>
          <a:p>
            <a:pPr marL="742950" lvl="1" indent="-285750">
              <a:buFont typeface="Arial,Sans-Serif"/>
              <a:buChar char="•"/>
            </a:pPr>
            <a:endParaRPr lang="es-MX" sz="1400" dirty="0">
              <a:latin typeface="Berthold Akzidenz Grotesk Light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s-MX" sz="1400" dirty="0">
              <a:latin typeface="Berthold Akzidenz Grotesk Light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A25C0-87D9-4C27-AB95-1EA865DC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660" y="1050739"/>
            <a:ext cx="8575433" cy="660116"/>
          </a:xfrm>
        </p:spPr>
        <p:txBody>
          <a:bodyPr/>
          <a:lstStyle/>
          <a:p>
            <a:pPr algn="ctr"/>
            <a:r>
              <a:rPr lang="es-MX" b="1" dirty="0">
                <a:latin typeface="Berthold Akzidenz Grotesk Light"/>
              </a:rPr>
              <a:t>Comuníquese con Nosotros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960975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1E3E99-02AB-4C44-AB06-DC158A631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79" y="5181108"/>
            <a:ext cx="8575433" cy="972557"/>
          </a:xfrm>
          <a:prstGeom prst="rect">
            <a:avLst/>
          </a:prstGeom>
        </p:spPr>
        <p:txBody>
          <a:bodyPr lIns="320040" anchor="b">
            <a:normAutofit/>
          </a:bodyPr>
          <a:lstStyle>
            <a:lvl1pPr algn="l">
              <a:defRPr lang="en-US" sz="1400" baseline="0" smtClean="0">
                <a:effectLst/>
              </a:defRPr>
            </a:lvl1pPr>
          </a:lstStyle>
          <a:p>
            <a:r>
              <a:rPr lang="es-MX" dirty="0">
                <a:solidFill>
                  <a:srgbClr val="FFFFFF"/>
                </a:solidFill>
                <a:latin typeface="Berthold Akzidenz Grotesk" panose="020B0500000000000000" pitchFamily="34" charset="0"/>
              </a:rPr>
              <a:t>Nos gustaría agradecer a todos nuestros pasajeros, asociados y socios por su </a:t>
            </a:r>
            <a:r>
              <a:rPr lang="es-MX">
                <a:solidFill>
                  <a:srgbClr val="FFFFFF"/>
                </a:solidFill>
                <a:latin typeface="Berthold Akzidenz Grotesk" panose="020B0500000000000000" pitchFamily="34" charset="0"/>
              </a:rPr>
              <a:t>apoyo en permitir </a:t>
            </a:r>
            <a:r>
              <a:rPr lang="es-MX" dirty="0">
                <a:solidFill>
                  <a:srgbClr val="FFFFFF"/>
                </a:solidFill>
                <a:latin typeface="Berthold Akzidenz Grotesk" panose="020B0500000000000000" pitchFamily="34" charset="0"/>
              </a:rPr>
              <a:t>que Metrolink sirva a la comunidad. Además, estamos muy agradecidos con todos los participantes por su tiempo, conocimiento y disposición para desafiar los diferentes puntos de vista.</a:t>
            </a:r>
            <a:endParaRPr lang="es-MX" dirty="0">
              <a:solidFill>
                <a:srgbClr val="FFFFFF"/>
              </a:solidFill>
              <a:effectLst/>
              <a:latin typeface="Berthold Akzidenz Grotesk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466" y="633524"/>
            <a:ext cx="3657599" cy="523220"/>
          </a:xfrm>
          <a:prstGeom prst="rect">
            <a:avLst/>
          </a:prstGeom>
          <a:solidFill>
            <a:srgbClr val="969AB1"/>
          </a:solidFill>
        </p:spPr>
        <p:txBody>
          <a:bodyPr wrap="square" rtlCol="0">
            <a:spAutoFit/>
          </a:bodyPr>
          <a:lstStyle/>
          <a:p>
            <a:r>
              <a:rPr lang="es-MX" sz="2800" spc="300" dirty="0">
                <a:solidFill>
                  <a:schemeClr val="bg1"/>
                </a:solidFill>
                <a:latin typeface="Berthold Akzidenz Grotesk Light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29104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21397C-BC26-4F15-AF10-9D97A67D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120" y="370999"/>
            <a:ext cx="5242560" cy="35693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6488" y="4583151"/>
            <a:ext cx="662382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0" b="1" dirty="0">
                <a:latin typeface="+mj-lt"/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304035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313E15B-E8D2-44DB-9485-66684EA2A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063" y="1131888"/>
            <a:ext cx="8575675" cy="660400"/>
          </a:xfrm>
        </p:spPr>
        <p:txBody>
          <a:bodyPr/>
          <a:lstStyle/>
          <a:p>
            <a:pPr algn="ctr"/>
            <a:r>
              <a:rPr lang="es-MX" dirty="0"/>
              <a:t>AGENDA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0587B-0D65-4980-AFE2-0DAAAB75F5BF}"/>
              </a:ext>
            </a:extLst>
          </p:cNvPr>
          <p:cNvSpPr txBox="1"/>
          <p:nvPr/>
        </p:nvSpPr>
        <p:spPr>
          <a:xfrm>
            <a:off x="1206380" y="1792240"/>
            <a:ext cx="7823319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MX" b="1" dirty="0">
              <a:latin typeface="Berthold Akzidenz Grotesk Light"/>
            </a:endParaRPr>
          </a:p>
          <a:p>
            <a:r>
              <a:rPr lang="es-MX" sz="3200" dirty="0">
                <a:latin typeface="Berthold Akzidenz Grotesk Light"/>
                <a:cs typeface="Calibri" panose="020F0502020204030204"/>
              </a:rPr>
              <a:t>Compromiso de 30 Días por parte de la Directora Ejecutiva</a:t>
            </a:r>
          </a:p>
          <a:p>
            <a:endParaRPr lang="es-MX" sz="3200" dirty="0">
              <a:latin typeface="Berthold Akzidenz Grotesk Light"/>
              <a:cs typeface="Calibri" panose="020F0502020204030204"/>
            </a:endParaRPr>
          </a:p>
          <a:p>
            <a:r>
              <a:rPr lang="es-MX" sz="3200" dirty="0">
                <a:latin typeface="Berthold Akzidenz Grotesk Light"/>
                <a:cs typeface="Calibri" panose="020F0502020204030204"/>
              </a:rPr>
              <a:t>Plan de Acción enfocado en la comunidad </a:t>
            </a:r>
          </a:p>
          <a:p>
            <a:endParaRPr lang="es-MX" sz="3200" dirty="0">
              <a:latin typeface="Berthold Akzidenz Grotesk Light"/>
              <a:cs typeface="Calibri" panose="020F0502020204030204"/>
            </a:endParaRPr>
          </a:p>
          <a:p>
            <a:r>
              <a:rPr lang="es-MX" sz="3200" dirty="0">
                <a:latin typeface="Berthold Akzidenz Grotesk Light"/>
                <a:cs typeface="Calibri" panose="020F0502020204030204"/>
              </a:rPr>
              <a:t>Nuestro futuro contigo</a:t>
            </a:r>
            <a:endParaRPr lang="es-MX" sz="2000" dirty="0">
              <a:latin typeface="Berthold Akzidenz Grotesk Light"/>
              <a:cs typeface="Calibri" panose="020F0502020204030204"/>
            </a:endParaRPr>
          </a:p>
          <a:p>
            <a:endParaRPr lang="es-MX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984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BEC570-953D-4767-B806-B426504EF9D0}"/>
              </a:ext>
            </a:extLst>
          </p:cNvPr>
          <p:cNvSpPr txBox="1"/>
          <p:nvPr/>
        </p:nvSpPr>
        <p:spPr>
          <a:xfrm>
            <a:off x="1085643" y="1872607"/>
            <a:ext cx="15918680" cy="8630274"/>
          </a:xfrm>
          <a:prstGeom prst="rect">
            <a:avLst/>
          </a:prstGeom>
          <a:noFill/>
        </p:spPr>
        <p:txBody>
          <a:bodyPr wrap="square" numCol="2" rtlCol="0" anchor="t">
            <a:spAutoFit/>
          </a:bodyPr>
          <a:lstStyle/>
          <a:p>
            <a:pPr marL="285750" lvl="0" indent="-285750">
              <a:buFont typeface="Arial"/>
              <a:buChar char="•"/>
            </a:pPr>
            <a:endParaRPr lang="es-MX" sz="2000" dirty="0">
              <a:latin typeface="Berthold Akzidenz Grotesk Light" panose="020B0400000000000000"/>
            </a:endParaRPr>
          </a:p>
          <a:p>
            <a:r>
              <a:rPr lang="es-MX" sz="2800" b="1" dirty="0">
                <a:latin typeface="Berthold Akzidenz Grotesk Light" panose="020B0400000000000000"/>
              </a:rPr>
              <a:t>Mi compromiso a la comunidad:</a:t>
            </a:r>
            <a:endParaRPr lang="es-MX" sz="2800" dirty="0">
              <a:latin typeface="Berthold Akzidenz Grotesk Light"/>
              <a:cs typeface="Calibri" panose="020F0502020204030204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800" dirty="0">
                <a:latin typeface="Berthold Akzidenz Grotesk Light"/>
              </a:rPr>
              <a:t>Escuchar y revisar peticiones con una nueva perspectiva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800" dirty="0">
                <a:latin typeface="Berthold Akzidenz Grotesk Light"/>
              </a:rPr>
              <a:t>Regresar a la comunidad en un plazo de 30 días con un plan de acción </a:t>
            </a:r>
          </a:p>
          <a:p>
            <a:pPr lvl="0">
              <a:lnSpc>
                <a:spcPct val="150000"/>
              </a:lnSpc>
            </a:pPr>
            <a:endParaRPr lang="es-MX" dirty="0">
              <a:latin typeface="Berthold Akzidenz Grotesk Light"/>
            </a:endParaRPr>
          </a:p>
          <a:p>
            <a:endParaRPr lang="es-MX" b="1" dirty="0">
              <a:latin typeface="Berthold Akzidenz Grotesk Light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18B6F-BA32-EC4B-874B-DD5EB27E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79" y="1131615"/>
            <a:ext cx="8575433" cy="660116"/>
          </a:xfrm>
        </p:spPr>
        <p:txBody>
          <a:bodyPr/>
          <a:lstStyle/>
          <a:p>
            <a:r>
              <a:rPr lang="es-MX" dirty="0">
                <a:latin typeface="Berthold Akzidenz Grotesk Light"/>
              </a:rPr>
              <a:t>Compromiso de 30 Días</a:t>
            </a:r>
          </a:p>
        </p:txBody>
      </p:sp>
    </p:spTree>
    <p:extLst>
      <p:ext uri="{BB962C8B-B14F-4D97-AF65-F5344CB8AC3E}">
        <p14:creationId xmlns:p14="http://schemas.microsoft.com/office/powerpoint/2010/main" val="316288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8B6F-BA32-EC4B-874B-DD5EB27E95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Lo que Hemos Escuchado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442" y="2070570"/>
            <a:ext cx="90872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Berthold Akzidenz Grotesk Light" panose="020B0400000000000000"/>
              </a:rPr>
              <a:t>Preocupaciones sobre la responsabilidad y supervisión de CMF</a:t>
            </a:r>
            <a:endParaRPr lang="es-MX" sz="2400" b="1" dirty="0">
              <a:latin typeface="Berthold Akzidenz Grotesk Light" panose="020B040000000000000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Berthold Akzidenz Grotesk Light" panose="020B0400000000000000"/>
              </a:rPr>
              <a:t>Impactos de ruido y emisiones debido a pruebas de las locomotoras y su mantenimiento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Berthold Akzidenz Grotesk Light" panose="020B0400000000000000"/>
              </a:rPr>
              <a:t>Solicitud de información sobre tecnología de campana 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Berthold Akzidenz Grotesk Light" panose="020B0400000000000000"/>
              </a:rPr>
              <a:t>Reglas 3501 y 3502 de AQMD para las locomotoras de ralentí y ruido en la ciudad de Los Angeles</a:t>
            </a:r>
            <a:endParaRPr lang="es-MX" sz="1400" dirty="0">
              <a:latin typeface="Berthold Akzidenz Grotesk Light"/>
            </a:endParaRPr>
          </a:p>
        </p:txBody>
      </p:sp>
    </p:spTree>
    <p:extLst>
      <p:ext uri="{BB962C8B-B14F-4D97-AF65-F5344CB8AC3E}">
        <p14:creationId xmlns:p14="http://schemas.microsoft.com/office/powerpoint/2010/main" val="79213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BEC570-953D-4767-B806-B426504EF9D0}"/>
              </a:ext>
            </a:extLst>
          </p:cNvPr>
          <p:cNvSpPr txBox="1"/>
          <p:nvPr/>
        </p:nvSpPr>
        <p:spPr>
          <a:xfrm>
            <a:off x="567935" y="1175355"/>
            <a:ext cx="16278408" cy="7463582"/>
          </a:xfrm>
          <a:prstGeom prst="rect">
            <a:avLst/>
          </a:prstGeom>
          <a:noFill/>
        </p:spPr>
        <p:txBody>
          <a:bodyPr wrap="square" numCol="2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s-MX" sz="3200" dirty="0">
              <a:latin typeface="Berthold Akzidenz Grotesk Light" panose="020B040000000000000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200" dirty="0">
                <a:latin typeface="Berthold Akzidenz Grotesk Light" panose="020B0400000000000000"/>
              </a:rPr>
              <a:t>Deseo de reubicar el CMF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rgbClr val="000000"/>
                </a:solidFill>
                <a:latin typeface="Berthold Akzidenz Grotesk Light"/>
                <a:ea typeface="Arial"/>
                <a:cs typeface="Arial"/>
              </a:rPr>
              <a:t>Reducir o eliminar las obras durante el fin de semana </a:t>
            </a:r>
            <a:endParaRPr lang="es-MX" sz="3200" dirty="0">
              <a:latin typeface="Berthold Akzidenz Grotesk Light"/>
              <a:ea typeface="Arial"/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rgbClr val="000000"/>
                </a:solidFill>
                <a:latin typeface="Berthold Akzidenz Grotesk Light"/>
                <a:cs typeface="Arial"/>
              </a:rPr>
              <a:t>Petición para reducir las horas de trabajo en CMF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rgbClr val="000000"/>
                </a:solidFill>
                <a:latin typeface="Berthold Akzidenz Grotesk Light"/>
                <a:cs typeface="Arial"/>
              </a:rPr>
              <a:t>Seguimiento de comentarios </a:t>
            </a:r>
            <a:endParaRPr lang="es-MX" sz="3200" dirty="0">
              <a:latin typeface="Berthold Akzidenz Grotesk Light" panose="020B0400000000000000"/>
            </a:endParaRPr>
          </a:p>
          <a:p>
            <a:pPr marL="285750" lvl="0" indent="-285750">
              <a:buFont typeface="Arial"/>
              <a:buChar char="•"/>
            </a:pPr>
            <a:endParaRPr lang="es-MX" sz="2000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/>
            </a:endParaRPr>
          </a:p>
          <a:p>
            <a:endParaRPr lang="es-MX" b="1" dirty="0">
              <a:latin typeface="Berthold Akzidenz Grotesk Light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pPr lvl="0"/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  <a:p>
            <a:endParaRPr lang="es-MX" dirty="0">
              <a:latin typeface="Berthold Akzidenz Grotesk Light" panose="020B040000000000000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18B6F-BA32-EC4B-874B-DD5EB27E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833" y="1257473"/>
            <a:ext cx="8575433" cy="660116"/>
          </a:xfrm>
        </p:spPr>
        <p:txBody>
          <a:bodyPr/>
          <a:lstStyle/>
          <a:p>
            <a:r>
              <a:rPr lang="es-MX" dirty="0"/>
              <a:t>Lo Que Hemos Escuchado</a:t>
            </a:r>
          </a:p>
        </p:txBody>
      </p:sp>
    </p:spTree>
    <p:extLst>
      <p:ext uri="{BB962C8B-B14F-4D97-AF65-F5344CB8AC3E}">
        <p14:creationId xmlns:p14="http://schemas.microsoft.com/office/powerpoint/2010/main" val="191878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A967-92E0-4E54-A638-35B922F397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>
                <a:latin typeface="Berthold Akzidenz Grotesk Light"/>
              </a:rPr>
              <a:t>Desde Nuestra Ultima Reunión</a:t>
            </a:r>
            <a:endParaRPr lang="es-MX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AAC8C-8C14-4812-8934-11E1C567D445}"/>
              </a:ext>
            </a:extLst>
          </p:cNvPr>
          <p:cNvSpPr txBox="1"/>
          <p:nvPr/>
        </p:nvSpPr>
        <p:spPr>
          <a:xfrm>
            <a:off x="333141" y="1608654"/>
            <a:ext cx="9524291" cy="36360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MX" b="1" dirty="0">
              <a:solidFill>
                <a:srgbClr val="000000"/>
              </a:solidFill>
              <a:latin typeface="Berthold Akzidenz Grotesk Light"/>
              <a:ea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Berthold Akzidenz Grotesk Light"/>
                <a:ea typeface="Arial"/>
                <a:cs typeface="Arial"/>
              </a:rPr>
              <a:t>Reuniones internas con los departamentos de operaciones, ingeniería y relaciones públicas para analizar las inquietudes de la comunidad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Berthold Akzidenz Grotesk Light"/>
                <a:ea typeface="Arial"/>
                <a:cs typeface="Arial"/>
              </a:rPr>
              <a:t>Reuniones adicionales con METRO en relación a los estudios de ruido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Berthold Akzidenz Grotesk Light"/>
                <a:ea typeface="Arial"/>
                <a:cs typeface="Arial"/>
              </a:rPr>
              <a:t>Reunión programada con la empresa que produce el control de emisiones por la tecnología de campana– la primera semana de junio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Berthold Akzidenz Grotesk Light"/>
                <a:ea typeface="Arial"/>
                <a:cs typeface="Arial"/>
              </a:rPr>
              <a:t>Desarrollo general del plan de acción</a:t>
            </a:r>
            <a:endParaRPr lang="es-MX" dirty="0">
              <a:solidFill>
                <a:srgbClr val="000000"/>
              </a:solidFill>
              <a:latin typeface="Berthold Akzidenz Grotesk Light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126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7BDDB7E-A5E2-44D0-A2C5-7BFF3EADFC7A}"/>
              </a:ext>
            </a:extLst>
          </p:cNvPr>
          <p:cNvSpPr/>
          <p:nvPr/>
        </p:nvSpPr>
        <p:spPr>
          <a:xfrm>
            <a:off x="2097421" y="3774249"/>
            <a:ext cx="2900899" cy="94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>
              <a:lnSpc>
                <a:spcPct val="90000"/>
              </a:lnSpc>
              <a:spcBef>
                <a:spcPct val="0"/>
              </a:spcBef>
              <a:spcAft>
                <a:spcPts val="660"/>
              </a:spcAft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2012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 El reglamento de “Uso Reducido de Campanas” disminuyo el ruido de la campana por 70-80%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9DE1DB7-727E-4927-B6F3-6942596B553A}"/>
              </a:ext>
            </a:extLst>
          </p:cNvPr>
          <p:cNvSpPr/>
          <p:nvPr/>
        </p:nvSpPr>
        <p:spPr>
          <a:xfrm>
            <a:off x="-4544" y="2419910"/>
            <a:ext cx="10005729" cy="7348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s-MX" sz="198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FB807E-892E-4ECB-B01F-4A3152479CF8}"/>
              </a:ext>
            </a:extLst>
          </p:cNvPr>
          <p:cNvSpPr/>
          <p:nvPr/>
        </p:nvSpPr>
        <p:spPr>
          <a:xfrm>
            <a:off x="2632538" y="1216880"/>
            <a:ext cx="1892382" cy="1371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>
              <a:lnSpc>
                <a:spcPct val="90000"/>
              </a:lnSpc>
              <a:spcBef>
                <a:spcPct val="0"/>
              </a:spcBef>
              <a:spcAft>
                <a:spcPts val="660"/>
              </a:spcAft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2010 al 2018 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Programa de conservación del combustible redujo las emisiones por un 79%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6D8B8B-0639-465F-AC48-68BADC8865FD}"/>
              </a:ext>
            </a:extLst>
          </p:cNvPr>
          <p:cNvCxnSpPr/>
          <p:nvPr/>
        </p:nvCxnSpPr>
        <p:spPr>
          <a:xfrm>
            <a:off x="2631687" y="1850152"/>
            <a:ext cx="0" cy="759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E09915C-9B7F-4A2D-96FF-A05666E3DAC3}"/>
              </a:ext>
            </a:extLst>
          </p:cNvPr>
          <p:cNvSpPr/>
          <p:nvPr/>
        </p:nvSpPr>
        <p:spPr>
          <a:xfrm>
            <a:off x="260695" y="1277530"/>
            <a:ext cx="2288295" cy="1158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>
              <a:lnSpc>
                <a:spcPct val="90000"/>
              </a:lnSpc>
              <a:spcBef>
                <a:spcPct val="0"/>
              </a:spcBef>
              <a:spcAft>
                <a:spcPts val="660"/>
              </a:spcAft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2010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 Tecnología Automática que reduce el ruido/emisiones de  ralentí al encender y apagar el tren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1E542E-4620-457E-9F06-312E5D9BC1BB}"/>
              </a:ext>
            </a:extLst>
          </p:cNvPr>
          <p:cNvSpPr/>
          <p:nvPr/>
        </p:nvSpPr>
        <p:spPr>
          <a:xfrm>
            <a:off x="2097421" y="3202222"/>
            <a:ext cx="3150440" cy="51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>
              <a:lnSpc>
                <a:spcPct val="90000"/>
              </a:lnSpc>
              <a:spcBef>
                <a:spcPct val="0"/>
              </a:spcBef>
              <a:spcAft>
                <a:spcPts val="660"/>
              </a:spcAft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2012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 Programa para reducir ruido/emisiones de ralentí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09995E-DA45-4273-85B4-1AAE9617A061}"/>
              </a:ext>
            </a:extLst>
          </p:cNvPr>
          <p:cNvSpPr/>
          <p:nvPr/>
        </p:nvSpPr>
        <p:spPr>
          <a:xfrm>
            <a:off x="4530819" y="1230639"/>
            <a:ext cx="1711365" cy="732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>
              <a:lnSpc>
                <a:spcPct val="90000"/>
              </a:lnSpc>
              <a:spcBef>
                <a:spcPct val="0"/>
              </a:spcBef>
              <a:spcAft>
                <a:spcPts val="660"/>
              </a:spcAft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2014 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Evaluaciones del Riesgo a la Salud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E3A547-5184-4F6F-A1B1-1FA4310085E8}"/>
              </a:ext>
            </a:extLst>
          </p:cNvPr>
          <p:cNvCxnSpPr/>
          <p:nvPr/>
        </p:nvCxnSpPr>
        <p:spPr>
          <a:xfrm>
            <a:off x="4441371" y="1850152"/>
            <a:ext cx="0" cy="759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67BBFB-FB2A-48C2-ADAC-876CBC893214}"/>
              </a:ext>
            </a:extLst>
          </p:cNvPr>
          <p:cNvCxnSpPr/>
          <p:nvPr/>
        </p:nvCxnSpPr>
        <p:spPr>
          <a:xfrm>
            <a:off x="6229578" y="2461524"/>
            <a:ext cx="0" cy="759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C284E69-389A-4603-B216-7C57471CCFF6}"/>
              </a:ext>
            </a:extLst>
          </p:cNvPr>
          <p:cNvCxnSpPr/>
          <p:nvPr/>
        </p:nvCxnSpPr>
        <p:spPr>
          <a:xfrm>
            <a:off x="217778" y="2169746"/>
            <a:ext cx="0" cy="759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BC2FB8-4EDD-4A41-934B-A00CD9F1F89F}"/>
              </a:ext>
            </a:extLst>
          </p:cNvPr>
          <p:cNvCxnSpPr/>
          <p:nvPr/>
        </p:nvCxnSpPr>
        <p:spPr>
          <a:xfrm>
            <a:off x="2089025" y="2966258"/>
            <a:ext cx="0" cy="759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DF02A55-539B-468A-BBCD-C7FD80023041}"/>
              </a:ext>
            </a:extLst>
          </p:cNvPr>
          <p:cNvSpPr/>
          <p:nvPr/>
        </p:nvSpPr>
        <p:spPr>
          <a:xfrm>
            <a:off x="8296787" y="2995335"/>
            <a:ext cx="1389769" cy="1035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>
              <a:lnSpc>
                <a:spcPct val="90000"/>
              </a:lnSpc>
              <a:spcBef>
                <a:spcPct val="0"/>
              </a:spcBef>
              <a:spcAft>
                <a:spcPts val="660"/>
              </a:spcAft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2017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 Nivel 4 en servicio</a:t>
            </a:r>
          </a:p>
          <a:p>
            <a:pPr defTabSz="502920">
              <a:lnSpc>
                <a:spcPct val="90000"/>
              </a:lnSpc>
              <a:spcBef>
                <a:spcPct val="0"/>
              </a:spcBef>
              <a:spcAft>
                <a:spcPts val="660"/>
              </a:spcAft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2017 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Estudio de Ruido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D5C81C-BEAD-417C-8EB3-9E3481361A9D}"/>
              </a:ext>
            </a:extLst>
          </p:cNvPr>
          <p:cNvSpPr/>
          <p:nvPr/>
        </p:nvSpPr>
        <p:spPr>
          <a:xfrm>
            <a:off x="6268080" y="545241"/>
            <a:ext cx="3573343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>
              <a:spcBef>
                <a:spcPct val="0"/>
              </a:spcBef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2016 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Implementar la línea telefónica de uso de 24 horas/7 </a:t>
            </a:r>
            <a:r>
              <a:rPr lang="es-MX" altLang="x-none" sz="1540" dirty="0" err="1">
                <a:solidFill>
                  <a:prstClr val="black"/>
                </a:solidFill>
                <a:latin typeface="Calibri" panose="020F0502020204030204"/>
              </a:rPr>
              <a:t>dias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: (213) 452-0400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EC7A97-3256-41F2-A9A8-FBDF586BDB20}"/>
              </a:ext>
            </a:extLst>
          </p:cNvPr>
          <p:cNvCxnSpPr>
            <a:cxnSpLocks/>
          </p:cNvCxnSpPr>
          <p:nvPr/>
        </p:nvCxnSpPr>
        <p:spPr>
          <a:xfrm>
            <a:off x="6230386" y="679629"/>
            <a:ext cx="0" cy="20358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00E174B-5DB3-4E8B-BCF3-ED05B732BFAD}"/>
              </a:ext>
            </a:extLst>
          </p:cNvPr>
          <p:cNvSpPr txBox="1"/>
          <p:nvPr/>
        </p:nvSpPr>
        <p:spPr>
          <a:xfrm>
            <a:off x="6302093" y="3009467"/>
            <a:ext cx="1890131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s-MX" sz="1540" b="1" dirty="0">
                <a:solidFill>
                  <a:prstClr val="black"/>
                </a:solidFill>
                <a:latin typeface="Calibri" panose="020F0502020204030204"/>
              </a:rPr>
              <a:t>2016 </a:t>
            </a:r>
            <a:r>
              <a:rPr lang="es-MX" sz="1540" dirty="0">
                <a:solidFill>
                  <a:prstClr val="black"/>
                </a:solidFill>
                <a:latin typeface="Calibri" panose="020F0502020204030204"/>
              </a:rPr>
              <a:t>La apertura de  EMF redujo el numero de trenes en el CMF por 20%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DA58EE-42EB-4F18-A127-3CDAD34E28B9}"/>
              </a:ext>
            </a:extLst>
          </p:cNvPr>
          <p:cNvCxnSpPr/>
          <p:nvPr/>
        </p:nvCxnSpPr>
        <p:spPr>
          <a:xfrm>
            <a:off x="8138953" y="2081915"/>
            <a:ext cx="0" cy="759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A44F10E-B35D-43BA-AF7B-641E5207E0CF}"/>
              </a:ext>
            </a:extLst>
          </p:cNvPr>
          <p:cNvSpPr txBox="1"/>
          <p:nvPr/>
        </p:nvSpPr>
        <p:spPr>
          <a:xfrm>
            <a:off x="8192224" y="1548509"/>
            <a:ext cx="1958739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s-MX" sz="1540" b="1" dirty="0">
                <a:solidFill>
                  <a:prstClr val="black"/>
                </a:solidFill>
                <a:latin typeface="Calibri" panose="020F0502020204030204"/>
              </a:rPr>
              <a:t>2018</a:t>
            </a:r>
            <a:r>
              <a:rPr lang="es-MX" sz="1540" dirty="0">
                <a:solidFill>
                  <a:prstClr val="black"/>
                </a:solidFill>
                <a:latin typeface="Calibri" panose="020F0502020204030204"/>
              </a:rPr>
              <a:t> Información actualizada a la comunidad sobre el Estudio de Ruido </a:t>
            </a:r>
          </a:p>
        </p:txBody>
      </p:sp>
      <p:pic>
        <p:nvPicPr>
          <p:cNvPr id="33" name="Picture 32" descr="metrocmf.jpg">
            <a:extLst>
              <a:ext uri="{FF2B5EF4-FFF2-40B4-BE49-F238E27FC236}">
                <a16:creationId xmlns:a16="http://schemas.microsoft.com/office/drawing/2014/main" id="{04FE1F8C-F17A-43D7-A4C5-1D850017FBE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29" y="4264178"/>
            <a:ext cx="4268227" cy="3105105"/>
          </a:xfrm>
          <a:prstGeom prst="rect">
            <a:avLst/>
          </a:prstGeom>
          <a:noFill/>
          <a:ex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C3468-F0F3-480B-9C8E-FFE2F6D35608}"/>
              </a:ext>
            </a:extLst>
          </p:cNvPr>
          <p:cNvSpPr txBox="1"/>
          <p:nvPr/>
        </p:nvSpPr>
        <p:spPr>
          <a:xfrm>
            <a:off x="540512" y="4685285"/>
            <a:ext cx="3900859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s-MX" sz="1760" b="1" u="sng" dirty="0">
                <a:solidFill>
                  <a:prstClr val="black"/>
                </a:solidFill>
              </a:rPr>
              <a:t>Resultados</a:t>
            </a:r>
          </a:p>
          <a:p>
            <a:pPr marL="314325" indent="-314325" defTabSz="502920">
              <a:buFont typeface="Arial" panose="020B0604020202020204" pitchFamily="34" charset="0"/>
              <a:buChar char="•"/>
            </a:pPr>
            <a:r>
              <a:rPr lang="es-MX" sz="1760" dirty="0">
                <a:solidFill>
                  <a:prstClr val="black"/>
                </a:solidFill>
                <a:latin typeface="Calibri" panose="020F0502020204030204"/>
              </a:rPr>
              <a:t>Reducción del número de trenes con servicio de 32 a 25 en 2016</a:t>
            </a:r>
          </a:p>
          <a:p>
            <a:pPr marL="314325" indent="-314325" defTabSz="502920">
              <a:buFont typeface="Arial" panose="020B0604020202020204" pitchFamily="34" charset="0"/>
              <a:buChar char="•"/>
            </a:pPr>
            <a:r>
              <a:rPr lang="es-MX" sz="1760" dirty="0">
                <a:solidFill>
                  <a:prstClr val="black"/>
                </a:solidFill>
                <a:latin typeface="Calibri" panose="020F0502020204030204"/>
              </a:rPr>
              <a:t>Hemos acordado en no conducir pruebas en el CMF los fines de semana antes de las 10 a.m.</a:t>
            </a:r>
          </a:p>
          <a:p>
            <a:pPr marL="314325" indent="-314325" defTabSz="502920">
              <a:buFont typeface="Arial" panose="020B0604020202020204" pitchFamily="34" charset="0"/>
              <a:buChar char="•"/>
            </a:pPr>
            <a:r>
              <a:rPr lang="es-MX" sz="1760" dirty="0">
                <a:solidFill>
                  <a:prstClr val="black"/>
                </a:solidFill>
                <a:latin typeface="Calibri" panose="020F0502020204030204"/>
              </a:rPr>
              <a:t>Los cambios operativos en 2010 redujeron el ruido en un 40%</a:t>
            </a:r>
          </a:p>
          <a:p>
            <a:pPr marL="314325" indent="-314325" defTabSz="502920">
              <a:buFont typeface="Arial" panose="020B0604020202020204" pitchFamily="34" charset="0"/>
              <a:buChar char="•"/>
            </a:pPr>
            <a:endParaRPr lang="es-MX" sz="176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1D8A6F-5BE6-4D4B-8742-37A8E2A69B39}"/>
              </a:ext>
            </a:extLst>
          </p:cNvPr>
          <p:cNvSpPr/>
          <p:nvPr/>
        </p:nvSpPr>
        <p:spPr>
          <a:xfrm>
            <a:off x="6242184" y="1062084"/>
            <a:ext cx="3148306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>
              <a:spcBef>
                <a:spcPct val="0"/>
              </a:spcBef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2016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 La llegada de la locomotora de Nivel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B12C66-C11F-4735-A526-364BD2322D01}"/>
              </a:ext>
            </a:extLst>
          </p:cNvPr>
          <p:cNvSpPr/>
          <p:nvPr/>
        </p:nvSpPr>
        <p:spPr>
          <a:xfrm>
            <a:off x="6245328" y="1548779"/>
            <a:ext cx="1946087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2920">
              <a:spcBef>
                <a:spcPct val="0"/>
              </a:spcBef>
            </a:pPr>
            <a:r>
              <a:rPr lang="es-MX" altLang="x-none" sz="1540" b="1" dirty="0">
                <a:solidFill>
                  <a:prstClr val="black"/>
                </a:solidFill>
                <a:latin typeface="Calibri" panose="020F0502020204030204"/>
              </a:rPr>
              <a:t>2016</a:t>
            </a:r>
            <a:r>
              <a:rPr lang="es-MX" altLang="x-none" sz="1540" dirty="0">
                <a:solidFill>
                  <a:prstClr val="black"/>
                </a:solidFill>
                <a:latin typeface="Calibri" panose="020F0502020204030204"/>
              </a:rPr>
              <a:t> Cambio de las sopladoras del Nivel 4 para minimizar el sonido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03B2A4-D74D-4013-8810-0E39D243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dirty="0"/>
              <a:t>Fecha: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839" y="412129"/>
            <a:ext cx="575362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MX" sz="3600" b="1" dirty="0">
                <a:latin typeface="Berthold Akzidenz Grotesk Light"/>
              </a:rPr>
              <a:t>Lo Que Hemos Logrado</a:t>
            </a:r>
          </a:p>
        </p:txBody>
      </p:sp>
    </p:spTree>
    <p:extLst>
      <p:ext uri="{BB962C8B-B14F-4D97-AF65-F5344CB8AC3E}">
        <p14:creationId xmlns:p14="http://schemas.microsoft.com/office/powerpoint/2010/main" val="338856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A967-92E0-4E54-A638-35B922F39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783" y="1414256"/>
            <a:ext cx="9067209" cy="847194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latin typeface="Berthold Akzidenz Grotesk Light"/>
              </a:rPr>
              <a:t>Plan de acción enfocado en la comunidad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AAC8C-8C14-4812-8934-11E1C567D445}"/>
              </a:ext>
            </a:extLst>
          </p:cNvPr>
          <p:cNvSpPr txBox="1"/>
          <p:nvPr/>
        </p:nvSpPr>
        <p:spPr>
          <a:xfrm>
            <a:off x="1322722" y="2405048"/>
            <a:ext cx="8373938" cy="2909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latin typeface="Berthold Akzidenz Grotesk Light" panose="020B0400000000000000"/>
                <a:cs typeface="Calibri"/>
              </a:rPr>
              <a:t>Auditoría de operaciones actuales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latin typeface="Berthold Akzidenz Grotesk Light" panose="020B0400000000000000"/>
                <a:cs typeface="Calibri"/>
              </a:rPr>
              <a:t>Conducir un nuevo estudio de ruido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latin typeface="Berthold Akzidenz Grotesk Light" panose="020B0400000000000000"/>
                <a:cs typeface="Calibri"/>
              </a:rPr>
              <a:t>Modernización del centro de mantenimiento</a:t>
            </a:r>
            <a:endParaRPr lang="en-US" sz="3200" dirty="0">
              <a:latin typeface="Berthold Akzidenz Grotesk Light" panose="020B040000000000000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64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F63"/>
      </a:accent1>
      <a:accent2>
        <a:srgbClr val="83DADE"/>
      </a:accent2>
      <a:accent3>
        <a:srgbClr val="A5A5A5"/>
      </a:accent3>
      <a:accent4>
        <a:srgbClr val="83DADE"/>
      </a:accent4>
      <a:accent5>
        <a:srgbClr val="005F63"/>
      </a:accent5>
      <a:accent6>
        <a:srgbClr val="A5A5A5"/>
      </a:accent6>
      <a:hlink>
        <a:srgbClr val="83DADE"/>
      </a:hlink>
      <a:folHlink>
        <a:srgbClr val="83DAD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716</Words>
  <Application>Microsoft Office PowerPoint</Application>
  <PresentationFormat>Custom</PresentationFormat>
  <Paragraphs>155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Akzidenz Grotesk BE</vt:lpstr>
      <vt:lpstr>Arial</vt:lpstr>
      <vt:lpstr>Arial,Sans-Serif</vt:lpstr>
      <vt:lpstr>Berthold Akzidenz Grotesk</vt:lpstr>
      <vt:lpstr>Berthold Akzidenz Grotesk Light</vt:lpstr>
      <vt:lpstr>Calibri</vt:lpstr>
      <vt:lpstr>Calibri Light</vt:lpstr>
      <vt:lpstr>Roboto</vt:lpstr>
      <vt:lpstr>Office Theme</vt:lpstr>
      <vt:lpstr>1_Office Theme</vt:lpstr>
      <vt:lpstr>PowerPoint Presentation</vt:lpstr>
      <vt:lpstr>PowerPoint Presentation</vt:lpstr>
      <vt:lpstr>AGENDA</vt:lpstr>
      <vt:lpstr>Compromiso de 30 Días</vt:lpstr>
      <vt:lpstr>Lo que Hemos Escuchado</vt:lpstr>
      <vt:lpstr>Lo Que Hemos Escuchado</vt:lpstr>
      <vt:lpstr>Desde Nuestra Ultima Reunión</vt:lpstr>
      <vt:lpstr>PowerPoint Presentation</vt:lpstr>
      <vt:lpstr>Plan de acción enfocado en la comunidad</vt:lpstr>
      <vt:lpstr>Cronología del Plan de Acción</vt:lpstr>
      <vt:lpstr>Plan de acción: corto plazo (0-6 meses)</vt:lpstr>
      <vt:lpstr>Plan de acción: corto plazo (0-6 meses)</vt:lpstr>
      <vt:lpstr>Plan de acción: medio plazo (6-18 months)</vt:lpstr>
      <vt:lpstr>Plan de acción: medio plazo (6-18 meses)</vt:lpstr>
      <vt:lpstr>Plan de Acción: Largo Plazo (+18 meses)</vt:lpstr>
      <vt:lpstr>Comuníquese con Nosotros</vt:lpstr>
      <vt:lpstr>Nos gustaría agradecer a todos nuestros pasajeros, asociados y socios por su apoyo en permitir que Metrolink sirva a la comunidad. Además, estamos muy agradecidos con todos los participantes por su tiempo, conocimiento y disposición para desafiar los diferentes puntos de vista.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Banuelos</dc:creator>
  <cp:lastModifiedBy>Novoa, Sylvia</cp:lastModifiedBy>
  <cp:revision>122</cp:revision>
  <cp:lastPrinted>2019-05-14T17:35:26Z</cp:lastPrinted>
  <dcterms:created xsi:type="dcterms:W3CDTF">2019-04-05T19:09:45Z</dcterms:created>
  <dcterms:modified xsi:type="dcterms:W3CDTF">2019-05-16T17:52:01Z</dcterms:modified>
</cp:coreProperties>
</file>