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 id="2147483745" r:id="rId5"/>
  </p:sldMasterIdLst>
  <p:notesMasterIdLst>
    <p:notesMasterId r:id="rId28"/>
  </p:notesMasterIdLst>
  <p:handoutMasterIdLst>
    <p:handoutMasterId r:id="rId29"/>
  </p:handoutMasterIdLst>
  <p:sldIdLst>
    <p:sldId id="288" r:id="rId6"/>
    <p:sldId id="299" r:id="rId7"/>
    <p:sldId id="314" r:id="rId8"/>
    <p:sldId id="313" r:id="rId9"/>
    <p:sldId id="316" r:id="rId10"/>
    <p:sldId id="312" r:id="rId11"/>
    <p:sldId id="317" r:id="rId12"/>
    <p:sldId id="322" r:id="rId13"/>
    <p:sldId id="301" r:id="rId14"/>
    <p:sldId id="302" r:id="rId15"/>
    <p:sldId id="303" r:id="rId16"/>
    <p:sldId id="323" r:id="rId17"/>
    <p:sldId id="285" r:id="rId18"/>
    <p:sldId id="305" r:id="rId19"/>
    <p:sldId id="311" r:id="rId20"/>
    <p:sldId id="320" r:id="rId21"/>
    <p:sldId id="315" r:id="rId22"/>
    <p:sldId id="324" r:id="rId23"/>
    <p:sldId id="306" r:id="rId24"/>
    <p:sldId id="321" r:id="rId25"/>
    <p:sldId id="325" r:id="rId26"/>
    <p:sldId id="259" r:id="rId27"/>
  </p:sldIdLst>
  <p:sldSz cx="10058400" cy="7772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tewart, Michelle" initials="SM" lastIdx="2" clrIdx="6">
    <p:extLst>
      <p:ext uri="{19B8F6BF-5375-455C-9EA6-DF929625EA0E}">
        <p15:presenceInfo xmlns:p15="http://schemas.microsoft.com/office/powerpoint/2012/main" userId="S::stewartm@scrra.net::1b2b7a38-33d1-4044-9404-26582117e71b" providerId="AD"/>
      </p:ext>
    </p:extLst>
  </p:cmAuthor>
  <p:cmAuthor id="1" name="Whitfield, Nijeria" initials="WN" lastIdx="7" clrIdx="0"/>
  <p:cmAuthor id="8" name="Rice, Anne Louise" initials="RL" lastIdx="2" clrIdx="7">
    <p:extLst>
      <p:ext uri="{19B8F6BF-5375-455C-9EA6-DF929625EA0E}">
        <p15:presenceInfo xmlns:p15="http://schemas.microsoft.com/office/powerpoint/2012/main" userId="S::ricea@scrra.net::d974ef5d-8b57-4653-817b-be47ac8a0224" providerId="AD"/>
      </p:ext>
    </p:extLst>
  </p:cmAuthor>
  <p:cmAuthor id="2" name="Fornelli, Justin P.E." initials="FJP" lastIdx="2" clrIdx="1">
    <p:extLst>
      <p:ext uri="{19B8F6BF-5375-455C-9EA6-DF929625EA0E}">
        <p15:presenceInfo xmlns:p15="http://schemas.microsoft.com/office/powerpoint/2012/main" userId="S-1-5-21-1801674531-1677128483-725345543-49139" providerId="AD"/>
      </p:ext>
    </p:extLst>
  </p:cmAuthor>
  <p:cmAuthor id="9" name="Hosey, Eric" initials="HE" lastIdx="1" clrIdx="8">
    <p:extLst>
      <p:ext uri="{19B8F6BF-5375-455C-9EA6-DF929625EA0E}">
        <p15:presenceInfo xmlns:p15="http://schemas.microsoft.com/office/powerpoint/2012/main" userId="S::hoseye@scrra.net::d9118aee-2ebb-456c-bed6-06170a8f860d" providerId="AD"/>
      </p:ext>
    </p:extLst>
  </p:cmAuthor>
  <p:cmAuthor id="3" name="Vides, Jennifer" initials="VJ" lastIdx="24" clrIdx="2">
    <p:extLst>
      <p:ext uri="{19B8F6BF-5375-455C-9EA6-DF929625EA0E}">
        <p15:presenceInfo xmlns:p15="http://schemas.microsoft.com/office/powerpoint/2012/main" userId="S-1-5-21-1801674531-1677128483-725345543-49571" providerId="AD"/>
      </p:ext>
    </p:extLst>
  </p:cmAuthor>
  <p:cmAuthor id="10" name="Novoa, Sylvia" initials="NS" lastIdx="4" clrIdx="9">
    <p:extLst>
      <p:ext uri="{19B8F6BF-5375-455C-9EA6-DF929625EA0E}">
        <p15:presenceInfo xmlns:p15="http://schemas.microsoft.com/office/powerpoint/2012/main" userId="S-1-5-21-1801674531-1677128483-725345543-31491" providerId="AD"/>
      </p:ext>
    </p:extLst>
  </p:cmAuthor>
  <p:cmAuthor id="4" name="Lopez, Laurene" initials="LL" lastIdx="19" clrIdx="3">
    <p:extLst>
      <p:ext uri="{19B8F6BF-5375-455C-9EA6-DF929625EA0E}">
        <p15:presenceInfo xmlns:p15="http://schemas.microsoft.com/office/powerpoint/2012/main" userId="S-1-5-21-1801674531-1677128483-725345543-7119" providerId="AD"/>
      </p:ext>
    </p:extLst>
  </p:cmAuthor>
  <p:cmAuthor id="11" name="Lopez, Laurene" initials="LL [2]" lastIdx="1" clrIdx="10">
    <p:extLst>
      <p:ext uri="{19B8F6BF-5375-455C-9EA6-DF929625EA0E}">
        <p15:presenceInfo xmlns:p15="http://schemas.microsoft.com/office/powerpoint/2012/main" userId="S::lopezl@scrra.net::18e24897-14f6-4120-bb3b-282d46692cb8" providerId="AD"/>
      </p:ext>
    </p:extLst>
  </p:cmAuthor>
  <p:cmAuthor id="5" name="Coffelt, Sherita" initials="CS" lastIdx="4" clrIdx="4">
    <p:extLst>
      <p:ext uri="{19B8F6BF-5375-455C-9EA6-DF929625EA0E}">
        <p15:presenceInfo xmlns:p15="http://schemas.microsoft.com/office/powerpoint/2012/main" userId="S::coffelts@scrra.net::a451002c-8fca-4bc2-ad75-e87592f44977" providerId="AD"/>
      </p:ext>
    </p:extLst>
  </p:cmAuthor>
  <p:cmAuthor id="12" name="Vides, Jennifer" initials="VJ [2]" lastIdx="1" clrIdx="11">
    <p:extLst>
      <p:ext uri="{19B8F6BF-5375-455C-9EA6-DF929625EA0E}">
        <p15:presenceInfo xmlns:p15="http://schemas.microsoft.com/office/powerpoint/2012/main" userId="S::videsj@scrra.net::02b206a4-6d88-45f4-9194-793d10473ba4" providerId="AD"/>
      </p:ext>
    </p:extLst>
  </p:cmAuthor>
  <p:cmAuthor id="6" name="McIntyre, Todd" initials="MT" lastIdx="13" clrIdx="5">
    <p:extLst>
      <p:ext uri="{19B8F6BF-5375-455C-9EA6-DF929625EA0E}">
        <p15:presenceInfo xmlns:p15="http://schemas.microsoft.com/office/powerpoint/2012/main" userId="S::mcintyret@scrra.net::afc30ced-a141-443f-bec6-62b88a1996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3656A"/>
    <a:srgbClr val="8B8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064535-C5AA-422E-A9D5-CE2670C964F1}" v="97" dt="2019-09-06T21:26:47.093"/>
    <p1510:client id="{84C10939-934C-2612-FBDA-FA38D75EADC1}" v="1" dt="2019-09-06T04:03:36.354"/>
    <p1510:client id="{10A6AC8F-18C5-4800-84F4-63D3DDA7E101}" v="392" dt="2019-09-06T04:28:13.987"/>
    <p1510:client id="{2257DE53-5169-6034-8FA7-C9C4F7A0B397}" v="3" dt="2019-09-05T23:16:43.987"/>
    <p1510:client id="{FB3BC0F2-601F-DD6C-866A-214D28E4ECCC}" v="32" dt="2019-09-06T01:19:57.236"/>
    <p1510:client id="{DC6D7AC6-AA3C-A110-450F-CACF0C145C4B}" v="49" dt="2019-09-05T21:31:25.304"/>
    <p1510:client id="{DCF5CEAD-B772-C57F-730C-EF3193745B37}" v="595" dt="2019-09-06T05:41:12.742"/>
    <p1510:client id="{E5D45CB7-8FA2-4FBC-90C9-B3A17A833097}" v="12897" dt="2019-09-06T17:58:30.8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0148" autoAdjust="0"/>
  </p:normalViewPr>
  <p:slideViewPr>
    <p:cSldViewPr snapToGrid="0">
      <p:cViewPr varScale="1">
        <p:scale>
          <a:sx n="32" d="100"/>
          <a:sy n="32" d="100"/>
        </p:scale>
        <p:origin x="2994" y="48"/>
      </p:cViewPr>
      <p:guideLst>
        <p:guide orient="horz" pos="2448"/>
        <p:guide pos="3168"/>
      </p:guideLst>
    </p:cSldViewPr>
  </p:slideViewPr>
  <p:notesTextViewPr>
    <p:cViewPr>
      <p:scale>
        <a:sx n="1" d="1"/>
        <a:sy n="1" d="1"/>
      </p:scale>
      <p:origin x="0" y="0"/>
    </p:cViewPr>
  </p:notesTextViewPr>
  <p:notesViewPr>
    <p:cSldViewPr snapToGrid="0">
      <p:cViewPr>
        <p:scale>
          <a:sx n="24" d="100"/>
          <a:sy n="24" d="100"/>
        </p:scale>
        <p:origin x="4140" y="12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047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02148" y="483411"/>
            <a:ext cx="5006103" cy="3868618"/>
          </a:xfrm>
          <a:prstGeom prst="rect">
            <a:avLst/>
          </a:prstGeom>
          <a:noFill/>
          <a:ln w="12700">
            <a:solidFill>
              <a:prstClr val="black"/>
            </a:solidFill>
          </a:ln>
        </p:spPr>
        <p:txBody>
          <a:bodyPr vert="horz" lIns="766374" tIns="383185" rIns="766374" bIns="383185" rtlCol="0" anchor="ctr"/>
          <a:lstStyle/>
          <a:p>
            <a:endParaRPr lang="en-US" dirty="0"/>
          </a:p>
        </p:txBody>
      </p:sp>
      <p:sp>
        <p:nvSpPr>
          <p:cNvPr id="5" name="Notes Placeholder 4"/>
          <p:cNvSpPr>
            <a:spLocks noGrp="1"/>
          </p:cNvSpPr>
          <p:nvPr>
            <p:ph type="body" sz="quarter" idx="3"/>
          </p:nvPr>
        </p:nvSpPr>
        <p:spPr>
          <a:xfrm>
            <a:off x="375308" y="4648201"/>
            <a:ext cx="6105005" cy="4648200"/>
          </a:xfrm>
          <a:prstGeom prst="rect">
            <a:avLst/>
          </a:prstGeom>
        </p:spPr>
        <p:txBody>
          <a:bodyPr vert="horz" lIns="766374" tIns="383185" rIns="766374" bIns="38318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4687586"/>
      </p:ext>
    </p:extLst>
  </p:cSld>
  <p:clrMap bg1="lt1" tx1="dk1" bg2="lt2" tx2="dk2" accent1="accent1" accent2="accent2" accent3="accent3" accent4="accent4" accent5="accent5" accent6="accent6" hlink="hlink" folHlink="folHlink"/>
  <p:hf hdr="0" ftr="0" dt="0"/>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2300" dirty="0"/>
              <a:t>This slide up while people assemble in room </a:t>
            </a:r>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pPr defTabSz="3664686">
              <a:defRPr/>
            </a:pPr>
            <a:fld id="{EEAF41DE-BAF3-8345-972E-C7E736A767B0}" type="slidenum">
              <a:rPr lang="en-US" sz="4600">
                <a:solidFill>
                  <a:prstClr val="black"/>
                </a:solidFill>
                <a:latin typeface="Calibri" panose="020F0502020204030204"/>
              </a:rPr>
              <a:pPr defTabSz="3664686">
                <a:defRPr/>
              </a:pPr>
              <a:t>1</a:t>
            </a:fld>
            <a:endParaRPr lang="en-US" sz="4600" dirty="0">
              <a:solidFill>
                <a:prstClr val="black"/>
              </a:solidFill>
              <a:latin typeface="Calibri" panose="020F0502020204030204"/>
            </a:endParaRPr>
          </a:p>
        </p:txBody>
      </p:sp>
    </p:spTree>
    <p:extLst>
      <p:ext uri="{BB962C8B-B14F-4D97-AF65-F5344CB8AC3E}">
        <p14:creationId xmlns:p14="http://schemas.microsoft.com/office/powerpoint/2010/main" val="242178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pPr defTabSz="2008259">
              <a:defRPr/>
            </a:pPr>
            <a:r>
              <a:rPr lang="en-US" sz="1200" dirty="0"/>
              <a:t>Presenter: </a:t>
            </a:r>
            <a:r>
              <a:rPr lang="en-US" sz="1200" dirty="0">
                <a:solidFill>
                  <a:prstClr val="black"/>
                </a:solidFill>
              </a:rPr>
              <a:t>Eric Hosey, COO/Rod Bailey, </a:t>
            </a:r>
            <a:r>
              <a:rPr lang="en-US" sz="1200" dirty="0">
                <a:solidFill>
                  <a:prstClr val="black"/>
                </a:solidFill>
                <a:cs typeface="Calibri"/>
              </a:rPr>
              <a:t>Deputy Chief Operating Officer presents metrics  (slides 9, 10, 11, 12) </a:t>
            </a:r>
          </a:p>
          <a:p>
            <a:pPr defTabSz="1802424">
              <a:defRPr/>
            </a:pPr>
            <a:endParaRPr lang="en-US" sz="1200" b="1" dirty="0">
              <a:solidFill>
                <a:srgbClr val="000000"/>
              </a:solidFill>
            </a:endParaRPr>
          </a:p>
          <a:p>
            <a:pPr defTabSz="1768815"/>
            <a:r>
              <a:rPr lang="en-US" sz="1200" b="1" dirty="0">
                <a:solidFill>
                  <a:srgbClr val="000000"/>
                </a:solidFill>
              </a:rPr>
              <a:t>Benefits: </a:t>
            </a:r>
            <a:r>
              <a:rPr lang="en-US" sz="1200" dirty="0">
                <a:solidFill>
                  <a:srgbClr val="000000"/>
                </a:solidFill>
              </a:rPr>
              <a:t>Less noise </a:t>
            </a:r>
            <a:endParaRPr lang="en-US" sz="1200" b="1" dirty="0">
              <a:solidFill>
                <a:srgbClr val="000000"/>
              </a:solidFill>
            </a:endParaRPr>
          </a:p>
          <a:p>
            <a:pPr defTabSz="1768815"/>
            <a:endParaRPr lang="en-US" sz="1200" b="1" dirty="0">
              <a:solidFill>
                <a:srgbClr val="000000"/>
              </a:solidFill>
            </a:endParaRPr>
          </a:p>
          <a:p>
            <a:pPr defTabSz="1768815"/>
            <a:r>
              <a:rPr lang="en-US" sz="1200" b="1" dirty="0">
                <a:solidFill>
                  <a:srgbClr val="000000"/>
                </a:solidFill>
              </a:rPr>
              <a:t>Progress:</a:t>
            </a:r>
            <a:r>
              <a:rPr lang="en-US" sz="1200" dirty="0">
                <a:solidFill>
                  <a:srgbClr val="000000"/>
                </a:solidFill>
              </a:rPr>
              <a:t> </a:t>
            </a:r>
          </a:p>
          <a:p>
            <a:pPr marL="551526" indent="-551526" defTabSz="1768815">
              <a:buFont typeface="Arial" panose="020B0604020202020204" pitchFamily="34" charset="0"/>
              <a:buChar char="•"/>
            </a:pPr>
            <a:r>
              <a:rPr lang="en-US" sz="1200" dirty="0">
                <a:solidFill>
                  <a:srgbClr val="000000"/>
                </a:solidFill>
              </a:rPr>
              <a:t>Monitored sound for three weeks in ten locations</a:t>
            </a:r>
          </a:p>
          <a:p>
            <a:pPr defTabSz="1768815"/>
            <a:endParaRPr lang="en-US" sz="1200" b="1" dirty="0">
              <a:solidFill>
                <a:srgbClr val="000000"/>
              </a:solidFill>
            </a:endParaRPr>
          </a:p>
          <a:p>
            <a:pPr defTabSz="1768815"/>
            <a:r>
              <a:rPr lang="en-US" sz="1200" b="1" dirty="0">
                <a:solidFill>
                  <a:srgbClr val="000000"/>
                </a:solidFill>
              </a:rPr>
              <a:t>Findings: </a:t>
            </a:r>
          </a:p>
          <a:p>
            <a:pPr marL="551526" indent="-551526" defTabSz="1768815">
              <a:buFont typeface="Arial" panose="020B0604020202020204" pitchFamily="34" charset="0"/>
              <a:buChar char="•"/>
            </a:pPr>
            <a:r>
              <a:rPr lang="en-US" sz="1200" dirty="0">
                <a:solidFill>
                  <a:srgbClr val="000000"/>
                </a:solidFill>
              </a:rPr>
              <a:t>Noise levels highest during the horn and load testing throughout the day </a:t>
            </a:r>
          </a:p>
          <a:p>
            <a:pPr defTabSz="1768815"/>
            <a:endParaRPr lang="en-US" sz="1200" b="1" dirty="0">
              <a:solidFill>
                <a:srgbClr val="000000"/>
              </a:solidFill>
            </a:endParaRPr>
          </a:p>
          <a:p>
            <a:pPr defTabSz="1768815"/>
            <a:r>
              <a:rPr lang="en-US" sz="1200" b="1" dirty="0">
                <a:solidFill>
                  <a:srgbClr val="000000"/>
                </a:solidFill>
              </a:rPr>
              <a:t>Actions taken:</a:t>
            </a:r>
            <a:r>
              <a:rPr lang="en-US" sz="1200" dirty="0">
                <a:solidFill>
                  <a:srgbClr val="000000"/>
                </a:solidFill>
              </a:rPr>
              <a:t> </a:t>
            </a:r>
          </a:p>
          <a:p>
            <a:pPr marL="552755" indent="-552755" defTabSz="1768815">
              <a:buFont typeface="Arial" panose="020B0604020202020204" pitchFamily="34" charset="0"/>
              <a:buChar char="•"/>
            </a:pPr>
            <a:r>
              <a:rPr lang="en-US" sz="1200" dirty="0">
                <a:solidFill>
                  <a:srgbClr val="000000"/>
                </a:solidFill>
                <a:cs typeface="Calibri"/>
              </a:rPr>
              <a:t>Requested quotes for permanent sound monitor installation to provide internal information and accountability</a:t>
            </a:r>
          </a:p>
          <a:p>
            <a:pPr marL="552755" indent="-552755" defTabSz="1768815">
              <a:buFont typeface="Arial" panose="020B0604020202020204" pitchFamily="34" charset="0"/>
              <a:buChar char="•"/>
            </a:pPr>
            <a:endParaRPr lang="en-US" sz="1200" dirty="0">
              <a:solidFill>
                <a:srgbClr val="000000"/>
              </a:solidFill>
              <a:cs typeface="Calibri"/>
            </a:endParaRPr>
          </a:p>
          <a:p>
            <a:pPr defTabSz="1768815"/>
            <a:r>
              <a:rPr lang="en-US" sz="1200" b="1" dirty="0">
                <a:solidFill>
                  <a:srgbClr val="000000"/>
                </a:solidFill>
                <a:cs typeface="Calibri"/>
              </a:rPr>
              <a:t>Results: </a:t>
            </a:r>
          </a:p>
          <a:p>
            <a:pPr marL="551526" indent="-551526" defTabSz="1768815">
              <a:buFont typeface="Arial" panose="020B0604020202020204" pitchFamily="34" charset="0"/>
              <a:buChar char="•"/>
            </a:pPr>
            <a:r>
              <a:rPr lang="en-US" sz="1200" dirty="0">
                <a:solidFill>
                  <a:srgbClr val="000000"/>
                </a:solidFill>
                <a:cs typeface="Calibri"/>
              </a:rPr>
              <a:t>Metrolink is aware of noise levels in the yard and can take action  </a:t>
            </a:r>
          </a:p>
          <a:p>
            <a:pPr marL="551526" indent="-551526" defTabSz="1768815">
              <a:buFont typeface="Arial" panose="020B0604020202020204" pitchFamily="34" charset="0"/>
              <a:buChar char="•"/>
            </a:pPr>
            <a:r>
              <a:rPr lang="en-US" sz="1200" dirty="0">
                <a:solidFill>
                  <a:srgbClr val="000000"/>
                </a:solidFill>
                <a:cs typeface="Calibri"/>
              </a:rPr>
              <a:t>Metrolink to install permanent sound monitors</a:t>
            </a:r>
          </a:p>
          <a:p>
            <a:pPr marL="563257" indent="-563257" defTabSz="1802424">
              <a:buFont typeface="Arial" panose="020B0604020202020204" pitchFamily="34" charset="0"/>
              <a:buChar char="•"/>
              <a:defRPr/>
            </a:pPr>
            <a:endParaRPr lang="en-US" sz="5600"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10</a:t>
            </a:fld>
            <a:endParaRPr lang="en-US" dirty="0"/>
          </a:p>
        </p:txBody>
      </p:sp>
    </p:spTree>
    <p:extLst>
      <p:ext uri="{BB962C8B-B14F-4D97-AF65-F5344CB8AC3E}">
        <p14:creationId xmlns:p14="http://schemas.microsoft.com/office/powerpoint/2010/main" val="2501679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pPr>
              <a:defRPr/>
            </a:pPr>
            <a:r>
              <a:rPr lang="en-US" sz="1200" dirty="0">
                <a:solidFill>
                  <a:prstClr val="black"/>
                </a:solidFill>
              </a:rPr>
              <a:t>Presenter:</a:t>
            </a:r>
            <a:r>
              <a:rPr lang="en-US" sz="1200" b="1" dirty="0">
                <a:solidFill>
                  <a:prstClr val="black"/>
                </a:solidFill>
              </a:rPr>
              <a:t> </a:t>
            </a:r>
            <a:r>
              <a:rPr lang="en-US" sz="1200" dirty="0">
                <a:solidFill>
                  <a:prstClr val="black"/>
                </a:solidFill>
              </a:rPr>
              <a:t>Eric Hosey, COO/</a:t>
            </a:r>
            <a:r>
              <a:rPr lang="en-US" sz="1200" dirty="0"/>
              <a:t>Rod Bailey, </a:t>
            </a:r>
            <a:r>
              <a:rPr lang="en-US" sz="1200" dirty="0">
                <a:cs typeface="Calibri"/>
              </a:rPr>
              <a:t>Deputy Chief Operating Officer presents metrics  (slides 9, 10, 11, 12)</a:t>
            </a:r>
          </a:p>
          <a:p>
            <a:pPr>
              <a:defRPr/>
            </a:pPr>
            <a:endParaRPr lang="en-US" sz="1200" dirty="0">
              <a:solidFill>
                <a:prstClr val="black"/>
              </a:solidFill>
            </a:endParaRPr>
          </a:p>
          <a:p>
            <a:pPr defTabSz="1590417">
              <a:defRPr/>
            </a:pPr>
            <a:r>
              <a:rPr lang="en-US" sz="1200" b="1" dirty="0">
                <a:solidFill>
                  <a:srgbClr val="000000"/>
                </a:solidFill>
              </a:rPr>
              <a:t>Benefits: </a:t>
            </a:r>
            <a:r>
              <a:rPr lang="en-US" sz="1200" dirty="0">
                <a:solidFill>
                  <a:srgbClr val="000000"/>
                </a:solidFill>
              </a:rPr>
              <a:t>Cleaner air and less noise</a:t>
            </a:r>
          </a:p>
          <a:p>
            <a:pPr defTabSz="1590417">
              <a:defRPr/>
            </a:pPr>
            <a:endParaRPr lang="en-US" sz="1200" b="1" dirty="0">
              <a:solidFill>
                <a:srgbClr val="000000"/>
              </a:solidFill>
            </a:endParaRPr>
          </a:p>
          <a:p>
            <a:pPr defTabSz="1590417">
              <a:defRPr/>
            </a:pPr>
            <a:r>
              <a:rPr lang="en-US" sz="1200" b="1" dirty="0">
                <a:solidFill>
                  <a:srgbClr val="000000"/>
                </a:solidFill>
              </a:rPr>
              <a:t>Progress: </a:t>
            </a:r>
          </a:p>
          <a:p>
            <a:pPr marL="795209" indent="-795209" defTabSz="1590417">
              <a:buFont typeface="Arial" panose="020B0604020202020204" pitchFamily="34" charset="0"/>
              <a:buChar char="•"/>
              <a:defRPr/>
            </a:pPr>
            <a:r>
              <a:rPr lang="en-US" sz="1200" dirty="0">
                <a:solidFill>
                  <a:srgbClr val="000000"/>
                </a:solidFill>
              </a:rPr>
              <a:t>Metrolink’s Internal Audit Department had a kickoff meeting with various departments involved  </a:t>
            </a:r>
          </a:p>
          <a:p>
            <a:pPr marL="795209" indent="-795209" defTabSz="1590417">
              <a:buFont typeface="Arial" panose="020B0604020202020204" pitchFamily="34" charset="0"/>
              <a:buChar char="•"/>
              <a:defRPr/>
            </a:pPr>
            <a:r>
              <a:rPr lang="en-US" sz="1200" dirty="0">
                <a:solidFill>
                  <a:srgbClr val="000000"/>
                </a:solidFill>
              </a:rPr>
              <a:t>Internal Audit toured the CMF Facility</a:t>
            </a:r>
          </a:p>
          <a:p>
            <a:pPr marL="795209" indent="-795209" defTabSz="1590417">
              <a:buFont typeface="Arial" panose="020B0604020202020204" pitchFamily="34" charset="0"/>
              <a:buChar char="•"/>
              <a:defRPr/>
            </a:pPr>
            <a:r>
              <a:rPr lang="en-US" sz="1200" dirty="0">
                <a:solidFill>
                  <a:srgbClr val="000000"/>
                </a:solidFill>
              </a:rPr>
              <a:t>Internal Audit gathered procedures and materials from involved departments</a:t>
            </a:r>
          </a:p>
          <a:p>
            <a:pPr marL="795209" indent="-795209" defTabSz="1590417">
              <a:buFont typeface="Arial" panose="020B0604020202020204" pitchFamily="34" charset="0"/>
              <a:buChar char="•"/>
              <a:defRPr/>
            </a:pPr>
            <a:endParaRPr lang="en-US" sz="1200" dirty="0">
              <a:solidFill>
                <a:srgbClr val="000000"/>
              </a:solidFill>
            </a:endParaRPr>
          </a:p>
          <a:p>
            <a:pPr defTabSz="1590417">
              <a:defRPr/>
            </a:pPr>
            <a:r>
              <a:rPr lang="en-US" sz="1200" b="1" dirty="0">
                <a:solidFill>
                  <a:srgbClr val="000000"/>
                </a:solidFill>
              </a:rPr>
              <a:t>Findings:</a:t>
            </a:r>
          </a:p>
          <a:p>
            <a:pPr marL="563257" indent="-563257" defTabSz="1590417">
              <a:buFont typeface="Arial" panose="020B0604020202020204" pitchFamily="34" charset="0"/>
              <a:buChar char="•"/>
              <a:defRPr/>
            </a:pPr>
            <a:r>
              <a:rPr lang="en-US" sz="1200" dirty="0">
                <a:solidFill>
                  <a:srgbClr val="000000"/>
                </a:solidFill>
              </a:rPr>
              <a:t>To be determined by performance audit</a:t>
            </a:r>
          </a:p>
          <a:p>
            <a:pPr defTabSz="1590417">
              <a:defRPr/>
            </a:pPr>
            <a:endParaRPr lang="en-US" sz="1200" dirty="0">
              <a:solidFill>
                <a:srgbClr val="000000"/>
              </a:solidFill>
            </a:endParaRPr>
          </a:p>
          <a:p>
            <a:pPr defTabSz="1590417">
              <a:defRPr/>
            </a:pPr>
            <a:r>
              <a:rPr lang="en-US" sz="1200" b="1" dirty="0">
                <a:solidFill>
                  <a:srgbClr val="000000"/>
                </a:solidFill>
              </a:rPr>
              <a:t>Next Steps:</a:t>
            </a:r>
          </a:p>
          <a:p>
            <a:pPr marL="794818" indent="-794818" defTabSz="1590417">
              <a:buFont typeface="Arial" panose="020B0604020202020204" pitchFamily="34" charset="0"/>
              <a:buChar char="•"/>
            </a:pPr>
            <a:r>
              <a:rPr lang="en-US" sz="1200" dirty="0">
                <a:solidFill>
                  <a:srgbClr val="000000"/>
                </a:solidFill>
              </a:rPr>
              <a:t>Internal Audit will review compliance to commitments made to the community</a:t>
            </a:r>
          </a:p>
          <a:p>
            <a:pPr marL="794818" indent="-794818" defTabSz="1590417">
              <a:buFont typeface="Arial" panose="020B0604020202020204" pitchFamily="34" charset="0"/>
              <a:buChar char="•"/>
            </a:pPr>
            <a:r>
              <a:rPr lang="en-US" sz="1200" dirty="0">
                <a:solidFill>
                  <a:srgbClr val="000000"/>
                </a:solidFill>
              </a:rPr>
              <a:t>Audit procedures will include community member interviews and details will be provided in the monthly CMF newsletter</a:t>
            </a:r>
          </a:p>
          <a:p>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11</a:t>
            </a:fld>
            <a:endParaRPr lang="en-US" dirty="0"/>
          </a:p>
        </p:txBody>
      </p:sp>
    </p:spTree>
    <p:extLst>
      <p:ext uri="{BB962C8B-B14F-4D97-AF65-F5344CB8AC3E}">
        <p14:creationId xmlns:p14="http://schemas.microsoft.com/office/powerpoint/2010/main" val="2277138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0"/>
            <a:ext cx="29967238" cy="23156863"/>
          </a:xfrm>
        </p:spPr>
      </p:sp>
      <p:sp>
        <p:nvSpPr>
          <p:cNvPr id="3" name="Notes Placeholder 2"/>
          <p:cNvSpPr>
            <a:spLocks noGrp="1"/>
          </p:cNvSpPr>
          <p:nvPr>
            <p:ph type="body" idx="1"/>
          </p:nvPr>
        </p:nvSpPr>
        <p:spPr/>
        <p:txBody>
          <a:bodyPr/>
          <a:lstStyle/>
          <a:p>
            <a:pPr defTabSz="2008259">
              <a:defRPr/>
            </a:pPr>
            <a:r>
              <a:rPr lang="en-US" sz="1200" dirty="0">
                <a:solidFill>
                  <a:prstClr val="black"/>
                </a:solidFill>
              </a:rPr>
              <a:t>Presenter: Eric Hosey, COO/Rod Bailey, </a:t>
            </a:r>
            <a:r>
              <a:rPr lang="en-US" sz="1200" dirty="0">
                <a:solidFill>
                  <a:prstClr val="black"/>
                </a:solidFill>
                <a:cs typeface="Calibri"/>
              </a:rPr>
              <a:t>Deputy Chief Operating Officer presents metrics  (slides 9, 10, 11, 12) </a:t>
            </a:r>
          </a:p>
          <a:p>
            <a:pPr defTabSz="2008259">
              <a:defRPr/>
            </a:pPr>
            <a:endParaRPr lang="en-US" sz="1200" dirty="0">
              <a:solidFill>
                <a:prstClr val="black"/>
              </a:solidFill>
            </a:endParaRPr>
          </a:p>
          <a:p>
            <a:pPr defTabSz="1802424">
              <a:defRPr/>
            </a:pPr>
            <a:endParaRPr lang="en-US" sz="1200" b="1" dirty="0">
              <a:solidFill>
                <a:srgbClr val="000000"/>
              </a:solidFill>
            </a:endParaRPr>
          </a:p>
          <a:p>
            <a:pPr defTabSz="1768815"/>
            <a:r>
              <a:rPr lang="en-US" sz="1200" b="1" dirty="0">
                <a:solidFill>
                  <a:srgbClr val="000000"/>
                </a:solidFill>
              </a:rPr>
              <a:t>Benefits: </a:t>
            </a:r>
            <a:r>
              <a:rPr lang="en-US" sz="1200" dirty="0">
                <a:solidFill>
                  <a:srgbClr val="000000"/>
                </a:solidFill>
              </a:rPr>
              <a:t>Less noise  </a:t>
            </a:r>
          </a:p>
          <a:p>
            <a:pPr defTabSz="1768815"/>
            <a:endParaRPr lang="en-US" sz="1200" b="1" dirty="0">
              <a:solidFill>
                <a:srgbClr val="000000"/>
              </a:solidFill>
            </a:endParaRPr>
          </a:p>
          <a:p>
            <a:pPr defTabSz="1768815"/>
            <a:r>
              <a:rPr lang="en-US" sz="1200" b="1" dirty="0">
                <a:solidFill>
                  <a:srgbClr val="000000"/>
                </a:solidFill>
              </a:rPr>
              <a:t>Progress: </a:t>
            </a:r>
          </a:p>
          <a:p>
            <a:pPr marL="552728" indent="-552728" defTabSz="1768815">
              <a:buFont typeface="Arial" panose="020B0604020202020204" pitchFamily="34" charset="0"/>
              <a:buChar char="•"/>
            </a:pPr>
            <a:r>
              <a:rPr lang="en-US" sz="1200" dirty="0">
                <a:solidFill>
                  <a:srgbClr val="000000"/>
                </a:solidFill>
              </a:rPr>
              <a:t>Metro provided scope of work to contractor for quote for study</a:t>
            </a:r>
          </a:p>
          <a:p>
            <a:pPr defTabSz="1768815"/>
            <a:endParaRPr lang="en-US" sz="1200" dirty="0">
              <a:solidFill>
                <a:srgbClr val="000000"/>
              </a:solidFill>
            </a:endParaRPr>
          </a:p>
          <a:p>
            <a:pPr defTabSz="1768815"/>
            <a:endParaRPr lang="en-US" sz="1200" b="1" dirty="0">
              <a:solidFill>
                <a:srgbClr val="000000"/>
              </a:solidFill>
            </a:endParaRPr>
          </a:p>
          <a:p>
            <a:pPr defTabSz="1768815"/>
            <a:r>
              <a:rPr lang="en-US" sz="1200" b="1" dirty="0">
                <a:solidFill>
                  <a:srgbClr val="000000"/>
                </a:solidFill>
              </a:rPr>
              <a:t>Findings: </a:t>
            </a:r>
          </a:p>
          <a:p>
            <a:pPr marL="552728" indent="-552728" defTabSz="1768815">
              <a:buFont typeface="Arial" panose="020B0604020202020204" pitchFamily="34" charset="0"/>
              <a:buChar char="•"/>
            </a:pPr>
            <a:r>
              <a:rPr lang="en-US" sz="1200" dirty="0">
                <a:solidFill>
                  <a:srgbClr val="000000"/>
                </a:solidFill>
              </a:rPr>
              <a:t>To be determined by noise study</a:t>
            </a:r>
          </a:p>
          <a:p>
            <a:pPr defTabSz="1768815"/>
            <a:endParaRPr lang="en-US" sz="1200" b="1" dirty="0">
              <a:solidFill>
                <a:srgbClr val="000000"/>
              </a:solidFill>
            </a:endParaRPr>
          </a:p>
          <a:p>
            <a:pPr defTabSz="1768815"/>
            <a:r>
              <a:rPr lang="en-US" sz="1200" b="1" dirty="0">
                <a:solidFill>
                  <a:srgbClr val="000000"/>
                </a:solidFill>
              </a:rPr>
              <a:t>Next Steps</a:t>
            </a:r>
          </a:p>
          <a:p>
            <a:pPr marL="552728" indent="-552728" defTabSz="1768815">
              <a:buFont typeface="Arial" panose="020B0604020202020204" pitchFamily="34" charset="0"/>
              <a:buChar char="•"/>
            </a:pPr>
            <a:r>
              <a:rPr lang="en-US" sz="1200" dirty="0">
                <a:solidFill>
                  <a:srgbClr val="000000"/>
                </a:solidFill>
              </a:rPr>
              <a:t>Identify funding</a:t>
            </a:r>
          </a:p>
          <a:p>
            <a:pPr marL="552728" indent="-552728" defTabSz="1768815">
              <a:buFont typeface="Arial" panose="020B0604020202020204" pitchFamily="34" charset="0"/>
              <a:buChar char="•"/>
            </a:pPr>
            <a:r>
              <a:rPr lang="en-US" sz="1200" dirty="0">
                <a:solidFill>
                  <a:srgbClr val="000000"/>
                </a:solidFill>
              </a:rPr>
              <a:t>Begin procurement process</a:t>
            </a:r>
          </a:p>
          <a:p>
            <a:pPr marL="552728" indent="-552728" defTabSz="1768815">
              <a:buFont typeface="Arial" panose="020B0604020202020204" pitchFamily="34" charset="0"/>
              <a:buChar char="•"/>
            </a:pPr>
            <a:endParaRPr lang="en-US" sz="1200" dirty="0">
              <a:solidFill>
                <a:srgbClr val="000000"/>
              </a:solidFill>
            </a:endParaRPr>
          </a:p>
          <a:p>
            <a:pPr marL="552728" indent="-552728" defTabSz="1768815">
              <a:buFont typeface="Arial" panose="020B0604020202020204" pitchFamily="34" charset="0"/>
              <a:buChar char="•"/>
            </a:pPr>
            <a:endParaRPr lang="en-US" sz="1200" dirty="0">
              <a:solidFill>
                <a:srgbClr val="000000"/>
              </a:solidFill>
            </a:endParaRPr>
          </a:p>
          <a:p>
            <a:pPr marL="0" marR="0">
              <a:lnSpc>
                <a:spcPct val="107000"/>
              </a:lnSpc>
              <a:spcBef>
                <a:spcPts val="0"/>
              </a:spcBef>
              <a:spcAft>
                <a:spcPts val="0"/>
              </a:spcAft>
            </a:pPr>
            <a:r>
              <a:rPr lang="en-US" sz="1400" kern="1200" dirty="0">
                <a:effectLst/>
                <a:latin typeface="Calibri" panose="020F0502020204030204" pitchFamily="34" charset="0"/>
                <a:ea typeface="Calibri" panose="020F0502020204030204" pitchFamily="34" charset="0"/>
                <a:cs typeface="Calibri" panose="020F0502020204030204" pitchFamily="34" charset="0"/>
              </a:rPr>
              <a:t>Transition to: Justin Fornelli Chief, Program Delivery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465182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pPr defTabSz="4083191">
              <a:defRPr/>
            </a:pPr>
            <a:r>
              <a:rPr lang="en-US" sz="1200" dirty="0">
                <a:solidFill>
                  <a:prstClr val="black"/>
                </a:solidFill>
              </a:rPr>
              <a:t>Presenter: Justin Fornelli, Chief, Program Delivery (Slide 13)</a:t>
            </a:r>
          </a:p>
          <a:p>
            <a:pPr marL="1144037" indent="-1144037" defTabSz="4083191">
              <a:buFontTx/>
              <a:buChar char="-"/>
              <a:defRPr/>
            </a:pPr>
            <a:endParaRPr lang="en-US" sz="1200" dirty="0">
              <a:solidFill>
                <a:prstClr val="black"/>
              </a:solidFill>
            </a:endParaRPr>
          </a:p>
          <a:p>
            <a:pPr defTabSz="1768815"/>
            <a:r>
              <a:rPr lang="en-US" sz="1200" b="1" dirty="0">
                <a:solidFill>
                  <a:srgbClr val="000000"/>
                </a:solidFill>
              </a:rPr>
              <a:t>Benefits: </a:t>
            </a:r>
            <a:r>
              <a:rPr lang="en-US" sz="1200" dirty="0">
                <a:solidFill>
                  <a:srgbClr val="000000"/>
                </a:solidFill>
              </a:rPr>
              <a:t>Cleaner air </a:t>
            </a:r>
          </a:p>
          <a:p>
            <a:pPr defTabSz="1768815"/>
            <a:endParaRPr lang="en-US" sz="1200" dirty="0">
              <a:solidFill>
                <a:srgbClr val="000000"/>
              </a:solidFill>
            </a:endParaRPr>
          </a:p>
          <a:p>
            <a:pPr defTabSz="1768815"/>
            <a:r>
              <a:rPr lang="en-US" sz="1200" b="1" dirty="0">
                <a:solidFill>
                  <a:srgbClr val="000000"/>
                </a:solidFill>
              </a:rPr>
              <a:t>Progress: </a:t>
            </a:r>
          </a:p>
          <a:p>
            <a:pPr marL="552755" indent="-552755" defTabSz="1768815">
              <a:buFont typeface="Arial" panose="020B0604020202020204" pitchFamily="34" charset="0"/>
              <a:buChar char="•"/>
            </a:pPr>
            <a:r>
              <a:rPr lang="en-US" sz="1200" dirty="0">
                <a:solidFill>
                  <a:srgbClr val="000000"/>
                </a:solidFill>
              </a:rPr>
              <a:t>Metrolink has deployed Tier 4 locomotives each month since the Action Plan began in May 2019</a:t>
            </a:r>
          </a:p>
          <a:p>
            <a:pPr marL="552755" indent="-552755" defTabSz="1768815">
              <a:buFont typeface="Arial" panose="020B0604020202020204" pitchFamily="34" charset="0"/>
              <a:buChar char="•"/>
            </a:pPr>
            <a:r>
              <a:rPr lang="en-US" sz="1200" dirty="0">
                <a:solidFill>
                  <a:srgbClr val="000000"/>
                </a:solidFill>
              </a:rPr>
              <a:t>8 new locomotives have been deployed, for a total of 23 locomotives in service </a:t>
            </a:r>
          </a:p>
          <a:p>
            <a:pPr marL="552755" indent="-552755" defTabSz="1768815">
              <a:buFont typeface="Arial" panose="020B0604020202020204" pitchFamily="34" charset="0"/>
              <a:buChar char="•"/>
            </a:pPr>
            <a:r>
              <a:rPr lang="en-US" sz="1200" dirty="0">
                <a:solidFill>
                  <a:srgbClr val="000000"/>
                </a:solidFill>
              </a:rPr>
              <a:t>This goal was completed August 20, 2019 -- ahead of schedule</a:t>
            </a:r>
          </a:p>
          <a:p>
            <a:pPr defTabSz="1768815"/>
            <a:endParaRPr lang="en-US" sz="1200" b="1" dirty="0">
              <a:solidFill>
                <a:srgbClr val="000000"/>
              </a:solidFill>
            </a:endParaRPr>
          </a:p>
          <a:p>
            <a:pPr defTabSz="1768815"/>
            <a:r>
              <a:rPr lang="en-US" sz="1200" b="1" dirty="0">
                <a:solidFill>
                  <a:srgbClr val="000000"/>
                </a:solidFill>
              </a:rPr>
              <a:t>Results: </a:t>
            </a:r>
          </a:p>
          <a:p>
            <a:pPr marL="552728" indent="-552728" defTabSz="1768815">
              <a:buFont typeface="Arial" panose="020B0604020202020204" pitchFamily="34" charset="0"/>
              <a:buChar char="•"/>
            </a:pPr>
            <a:r>
              <a:rPr lang="en-US" sz="1200" dirty="0">
                <a:solidFill>
                  <a:srgbClr val="000000"/>
                </a:solidFill>
              </a:rPr>
              <a:t>Eight Tier 4 locomotives only emit 19.6 tons of NO</a:t>
            </a:r>
            <a:r>
              <a:rPr lang="en-US" sz="1200" baseline="-25000" dirty="0">
                <a:solidFill>
                  <a:srgbClr val="000000"/>
                </a:solidFill>
              </a:rPr>
              <a:t>x</a:t>
            </a:r>
            <a:r>
              <a:rPr lang="en-US" sz="1200" dirty="0">
                <a:solidFill>
                  <a:srgbClr val="000000"/>
                </a:solidFill>
              </a:rPr>
              <a:t> and particulate matter, while the eight decommissioned Tier O emitted 129.6  NO</a:t>
            </a:r>
            <a:r>
              <a:rPr lang="en-US" sz="1200" baseline="-25000" dirty="0">
                <a:solidFill>
                  <a:srgbClr val="000000"/>
                </a:solidFill>
              </a:rPr>
              <a:t>x</a:t>
            </a:r>
            <a:r>
              <a:rPr lang="en-US" sz="1200" dirty="0">
                <a:solidFill>
                  <a:srgbClr val="000000"/>
                </a:solidFill>
              </a:rPr>
              <a:t> and particulate matter per year</a:t>
            </a:r>
          </a:p>
          <a:p>
            <a:pPr marL="552728" indent="-552728" defTabSz="1768815">
              <a:buFont typeface="Arial" panose="020B0604020202020204" pitchFamily="34" charset="0"/>
              <a:buChar char="•"/>
            </a:pPr>
            <a:r>
              <a:rPr lang="en-US" sz="1200" b="1" dirty="0">
                <a:solidFill>
                  <a:srgbClr val="000000"/>
                </a:solidFill>
              </a:rPr>
              <a:t>84.88% reduction in emissions </a:t>
            </a:r>
          </a:p>
          <a:p>
            <a:pPr defTabSz="2008259">
              <a:defRPr/>
            </a:pPr>
            <a:endParaRPr lang="en-US" sz="1200" b="1" dirty="0">
              <a:solidFill>
                <a:prstClr val="black"/>
              </a:solidFill>
            </a:endParaRPr>
          </a:p>
          <a:p>
            <a:pPr marL="0" marR="0">
              <a:lnSpc>
                <a:spcPct val="107000"/>
              </a:lnSpc>
              <a:spcBef>
                <a:spcPts val="0"/>
              </a:spcBef>
              <a:spcAft>
                <a:spcPts val="0"/>
              </a:spcAft>
            </a:pPr>
            <a:r>
              <a:rPr lang="en-US" sz="1400" kern="1200" dirty="0">
                <a:effectLst/>
                <a:latin typeface="Calibri" panose="020F0502020204030204" pitchFamily="34" charset="0"/>
                <a:ea typeface="Calibri" panose="020F0502020204030204" pitchFamily="34" charset="0"/>
                <a:cs typeface="Calibri" panose="020F0502020204030204" pitchFamily="34" charset="0"/>
              </a:rPr>
              <a:t>Transition to Darrell Maxey, Chief, Mobilization, Transition and Special Projects  (14-19)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defTabSz="1802424">
              <a:defRPr/>
            </a:pPr>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13</a:t>
            </a:fld>
            <a:endParaRPr lang="en-US" dirty="0"/>
          </a:p>
        </p:txBody>
      </p:sp>
    </p:spTree>
    <p:extLst>
      <p:ext uri="{BB962C8B-B14F-4D97-AF65-F5344CB8AC3E}">
        <p14:creationId xmlns:p14="http://schemas.microsoft.com/office/powerpoint/2010/main" val="3633211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t>Presenter:  Darrell Maxey, Chief, Mobilization, Transition and Special Projects  (slides 14-16)</a:t>
            </a:r>
          </a:p>
          <a:p>
            <a:pPr defTabSz="1768815"/>
            <a:endParaRPr lang="en-US" sz="1200" b="1" dirty="0">
              <a:solidFill>
                <a:srgbClr val="000000"/>
              </a:solidFill>
            </a:endParaRPr>
          </a:p>
          <a:p>
            <a:pPr defTabSz="1768815"/>
            <a:r>
              <a:rPr lang="en-US" sz="1200" b="1" dirty="0">
                <a:solidFill>
                  <a:srgbClr val="000000"/>
                </a:solidFill>
              </a:rPr>
              <a:t>Benefits:</a:t>
            </a:r>
            <a:r>
              <a:rPr lang="en-US" sz="1200" dirty="0">
                <a:solidFill>
                  <a:srgbClr val="000000"/>
                </a:solidFill>
              </a:rPr>
              <a:t> Cleaner air and less noise  </a:t>
            </a:r>
          </a:p>
          <a:p>
            <a:pPr defTabSz="1768815"/>
            <a:endParaRPr lang="en-US" sz="1200" dirty="0">
              <a:solidFill>
                <a:srgbClr val="000000"/>
              </a:solidFill>
            </a:endParaRPr>
          </a:p>
          <a:p>
            <a:pPr defTabSz="1768815"/>
            <a:r>
              <a:rPr lang="en-US" sz="1200" b="1" dirty="0">
                <a:solidFill>
                  <a:srgbClr val="000000"/>
                </a:solidFill>
              </a:rPr>
              <a:t>Progress:</a:t>
            </a:r>
            <a:r>
              <a:rPr lang="en-US" sz="1200" dirty="0">
                <a:solidFill>
                  <a:srgbClr val="000000"/>
                </a:solidFill>
              </a:rPr>
              <a:t>  </a:t>
            </a:r>
          </a:p>
          <a:p>
            <a:pPr marL="552728" indent="-552728" defTabSz="1768815">
              <a:buFont typeface="Arial" panose="020B0604020202020204" pitchFamily="34" charset="0"/>
              <a:buChar char="•"/>
            </a:pPr>
            <a:r>
              <a:rPr lang="en-US" sz="1200" dirty="0">
                <a:solidFill>
                  <a:srgbClr val="000000"/>
                </a:solidFill>
              </a:rPr>
              <a:t>Metrolink staff included new accountability metrics as part of the new maintenance contracts which are being advertised </a:t>
            </a:r>
          </a:p>
          <a:p>
            <a:pPr defTabSz="1768815"/>
            <a:endParaRPr lang="en-US" sz="1200" dirty="0">
              <a:solidFill>
                <a:srgbClr val="000000"/>
              </a:solidFill>
            </a:endParaRPr>
          </a:p>
          <a:p>
            <a:pPr defTabSz="1768815"/>
            <a:r>
              <a:rPr lang="en-US" sz="1200" b="1" dirty="0">
                <a:solidFill>
                  <a:srgbClr val="000000"/>
                </a:solidFill>
              </a:rPr>
              <a:t>Findings: </a:t>
            </a:r>
          </a:p>
          <a:p>
            <a:pPr marL="552728" indent="-552728" defTabSz="1768815">
              <a:buFont typeface="Arial" panose="020B0604020202020204" pitchFamily="34" charset="0"/>
              <a:buChar char="•"/>
            </a:pPr>
            <a:r>
              <a:rPr lang="en-US" sz="1200" dirty="0">
                <a:solidFill>
                  <a:srgbClr val="000000"/>
                </a:solidFill>
              </a:rPr>
              <a:t>Insufficient contract requirements pertaining </a:t>
            </a:r>
          </a:p>
          <a:p>
            <a:pPr defTabSz="1768815"/>
            <a:r>
              <a:rPr lang="en-US" sz="1200" dirty="0">
                <a:solidFill>
                  <a:srgbClr val="000000"/>
                </a:solidFill>
              </a:rPr>
              <a:t>       to neighborhood impacts</a:t>
            </a:r>
            <a:endParaRPr lang="en-US" sz="1200" dirty="0">
              <a:solidFill>
                <a:srgbClr val="FF0000"/>
              </a:solidFill>
            </a:endParaRPr>
          </a:p>
          <a:p>
            <a:pPr marL="552728" indent="-552728" defTabSz="1768815">
              <a:buFont typeface="Arial" panose="020B0604020202020204" pitchFamily="34" charset="0"/>
              <a:buChar char="•"/>
              <a:defRPr/>
            </a:pPr>
            <a:endParaRPr lang="en-US" sz="1200" dirty="0">
              <a:solidFill>
                <a:srgbClr val="000000"/>
              </a:solidFill>
            </a:endParaRPr>
          </a:p>
          <a:p>
            <a:pPr algn="ctr" defTabSz="1768815">
              <a:defRPr/>
            </a:pPr>
            <a:r>
              <a:rPr lang="en-US" sz="1200" b="1" dirty="0">
                <a:solidFill>
                  <a:srgbClr val="000000"/>
                </a:solidFill>
              </a:rPr>
              <a:t>Actual language from document</a:t>
            </a:r>
          </a:p>
          <a:p>
            <a:pPr algn="ctr" defTabSz="1768815">
              <a:defRPr/>
            </a:pPr>
            <a:endParaRPr lang="en-US" sz="1200" b="1" dirty="0">
              <a:solidFill>
                <a:srgbClr val="000000"/>
              </a:solidFill>
            </a:endParaRPr>
          </a:p>
          <a:p>
            <a:pPr algn="ctr">
              <a:lnSpc>
                <a:spcPct val="107000"/>
              </a:lnSpc>
              <a:spcAft>
                <a:spcPts val="1548"/>
              </a:spcAft>
            </a:pPr>
            <a:r>
              <a:rPr lang="en-US" sz="1200" dirty="0">
                <a:ea typeface="Calibri" panose="020F0502020204030204" pitchFamily="34" charset="0"/>
                <a:cs typeface="Times New Roman" panose="02020603050405020304" pitchFamily="18" charset="0"/>
              </a:rPr>
              <a:t>METROLINK MAINTENANCE FACILITY OPERATIONS STANDARDS</a:t>
            </a:r>
          </a:p>
          <a:p>
            <a:pPr algn="ctr"/>
            <a:r>
              <a:rPr lang="en-US" sz="1200" b="1" u="sng" dirty="0">
                <a:ea typeface="Calibri" panose="020F0502020204030204" pitchFamily="34" charset="0"/>
                <a:cs typeface="Times New Roman" panose="02020603050405020304" pitchFamily="18" charset="0"/>
              </a:rPr>
              <a:t>“GOOD NEIGHBOR” STANDARDS &amp; PRACTICES</a:t>
            </a:r>
            <a:endParaRPr lang="en-US" sz="1200" dirty="0">
              <a:ea typeface="Calibri" panose="020F0502020204030204" pitchFamily="34" charset="0"/>
              <a:cs typeface="Times New Roman" panose="02020603050405020304" pitchFamily="18" charset="0"/>
            </a:endParaRPr>
          </a:p>
          <a:p>
            <a:pPr algn="ctr"/>
            <a:endParaRPr lang="en-US" sz="1200" dirty="0">
              <a:ea typeface="Calibri" panose="020F0502020204030204" pitchFamily="34" charset="0"/>
              <a:cs typeface="Times New Roman" panose="02020603050405020304" pitchFamily="18" charset="0"/>
            </a:endParaRPr>
          </a:p>
          <a:p>
            <a:r>
              <a:rPr lang="en-US" sz="1200" dirty="0">
                <a:ea typeface="Calibri" panose="020F0502020204030204" pitchFamily="34" charset="0"/>
                <a:cs typeface="Times New Roman" panose="02020603050405020304" pitchFamily="18" charset="0"/>
              </a:rPr>
              <a:t>This standard applies to any maintenance facilities located near residential neighborhoods. The Contractor shall schedule and perform all train and facility maintenance and repair activities to minimize the impact of noise and emissions on the surrounding community.</a:t>
            </a:r>
          </a:p>
          <a:p>
            <a:pPr indent="884408"/>
            <a:r>
              <a:rPr lang="en-US" sz="1200" i="1" dirty="0">
                <a:ea typeface="Calibri" panose="020F0502020204030204" pitchFamily="34" charset="0"/>
                <a:cs typeface="Times New Roman" panose="02020603050405020304" pitchFamily="18" charset="0"/>
              </a:rPr>
              <a:t> </a:t>
            </a:r>
            <a:endParaRPr lang="en-US" sz="1200" dirty="0">
              <a:ea typeface="Calibri" panose="020F0502020204030204" pitchFamily="34" charset="0"/>
              <a:cs typeface="Times New Roman" panose="02020603050405020304" pitchFamily="18" charset="0"/>
            </a:endParaRPr>
          </a:p>
          <a:p>
            <a:pPr defTabSz="1768815"/>
            <a:r>
              <a:rPr lang="en-US" sz="1200" b="1" dirty="0">
                <a:solidFill>
                  <a:srgbClr val="000000"/>
                </a:solidFill>
              </a:rPr>
              <a:t>Actions taken</a:t>
            </a:r>
            <a:r>
              <a:rPr lang="en-US" sz="1200" dirty="0">
                <a:solidFill>
                  <a:srgbClr val="000000"/>
                </a:solidFill>
              </a:rPr>
              <a:t>: </a:t>
            </a:r>
          </a:p>
          <a:p>
            <a:pPr marL="552728" indent="-552728" defTabSz="1768815">
              <a:buFont typeface="Arial" panose="020B0604020202020204" pitchFamily="34" charset="0"/>
              <a:buChar char="•"/>
            </a:pPr>
            <a:r>
              <a:rPr lang="en-US" sz="1200" dirty="0">
                <a:solidFill>
                  <a:srgbClr val="000000"/>
                </a:solidFill>
              </a:rPr>
              <a:t>Revised new contract language</a:t>
            </a:r>
          </a:p>
          <a:p>
            <a:pPr defTabSz="1768815"/>
            <a:endParaRPr lang="en-US" sz="1200" dirty="0">
              <a:solidFill>
                <a:srgbClr val="000000"/>
              </a:solidFill>
              <a:highlight>
                <a:srgbClr val="FFFF00"/>
              </a:highlight>
            </a:endParaRPr>
          </a:p>
          <a:p>
            <a:pPr defTabSz="1768815"/>
            <a:r>
              <a:rPr lang="en-US" sz="1200" b="1" dirty="0">
                <a:solidFill>
                  <a:srgbClr val="000000"/>
                </a:solidFill>
              </a:rPr>
              <a:t>Results: </a:t>
            </a:r>
          </a:p>
          <a:p>
            <a:pPr marL="552728" indent="-552728" defTabSz="1768815">
              <a:buFont typeface="Arial" panose="020B0604020202020204" pitchFamily="34" charset="0"/>
              <a:buChar char="•"/>
            </a:pPr>
            <a:r>
              <a:rPr lang="en-US" sz="1200" dirty="0">
                <a:solidFill>
                  <a:srgbClr val="000000"/>
                </a:solidFill>
              </a:rPr>
              <a:t>Assessments are included in contract (monetary penalties for non-compliance up to  $5,000)</a:t>
            </a:r>
          </a:p>
          <a:p>
            <a:pPr defTabSz="2008259">
              <a:defRPr/>
            </a:pPr>
            <a:endParaRPr lang="en-US" sz="2300" b="1" dirty="0">
              <a:solidFill>
                <a:prstClr val="black"/>
              </a:solidFill>
            </a:endParaRPr>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14</a:t>
            </a:fld>
            <a:endParaRPr lang="en-US" dirty="0"/>
          </a:p>
        </p:txBody>
      </p:sp>
    </p:spTree>
    <p:extLst>
      <p:ext uri="{BB962C8B-B14F-4D97-AF65-F5344CB8AC3E}">
        <p14:creationId xmlns:p14="http://schemas.microsoft.com/office/powerpoint/2010/main" val="2107579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cs typeface="Calibri"/>
              </a:rPr>
              <a:t>Presenter: Darrell Maxey – </a:t>
            </a:r>
            <a:r>
              <a:rPr lang="en-US" sz="1200" dirty="0"/>
              <a:t>Chief Mobilization, Transition and Special Projects, </a:t>
            </a:r>
            <a:r>
              <a:rPr lang="en-US" altLang="x-none" sz="1200" dirty="0"/>
              <a:t>(slides 14-16)</a:t>
            </a:r>
          </a:p>
          <a:p>
            <a:endParaRPr lang="en-US" sz="1200" b="1" dirty="0"/>
          </a:p>
          <a:p>
            <a:pPr defTabSz="1768815"/>
            <a:r>
              <a:rPr lang="en-US" sz="1200" b="1" dirty="0">
                <a:solidFill>
                  <a:srgbClr val="000000"/>
                </a:solidFill>
              </a:rPr>
              <a:t>Benefits: </a:t>
            </a:r>
            <a:r>
              <a:rPr lang="en-US" sz="1200" dirty="0">
                <a:solidFill>
                  <a:srgbClr val="000000"/>
                </a:solidFill>
              </a:rPr>
              <a:t>Cleaner air and less noise</a:t>
            </a:r>
          </a:p>
          <a:p>
            <a:pPr defTabSz="1768815"/>
            <a:endParaRPr lang="en-US" sz="1200" dirty="0">
              <a:solidFill>
                <a:srgbClr val="000000"/>
              </a:solidFill>
            </a:endParaRPr>
          </a:p>
          <a:p>
            <a:pPr defTabSz="1768815"/>
            <a:r>
              <a:rPr lang="en-US" sz="1200" b="1" dirty="0">
                <a:solidFill>
                  <a:srgbClr val="000000"/>
                </a:solidFill>
              </a:rPr>
              <a:t>Progress:</a:t>
            </a:r>
            <a:r>
              <a:rPr lang="en-US" sz="1200" dirty="0">
                <a:solidFill>
                  <a:srgbClr val="000000"/>
                </a:solidFill>
              </a:rPr>
              <a:t>  </a:t>
            </a:r>
          </a:p>
          <a:p>
            <a:pPr marL="552728" indent="-552728" defTabSz="1768815">
              <a:buFont typeface="Arial"/>
              <a:buChar char="•"/>
            </a:pPr>
            <a:r>
              <a:rPr lang="en-US" sz="1200" dirty="0">
                <a:solidFill>
                  <a:srgbClr val="000000"/>
                </a:solidFill>
              </a:rPr>
              <a:t>Developed a draft of the study scope and schedule</a:t>
            </a:r>
          </a:p>
          <a:p>
            <a:pPr marL="552728" indent="-552728" defTabSz="1768815">
              <a:buFont typeface="Arial"/>
              <a:buChar char="•"/>
            </a:pPr>
            <a:r>
              <a:rPr lang="en-US" sz="1200" dirty="0">
                <a:solidFill>
                  <a:srgbClr val="000000"/>
                </a:solidFill>
              </a:rPr>
              <a:t>Secured approval for study funding in FY20 budget</a:t>
            </a:r>
          </a:p>
          <a:p>
            <a:pPr marL="1437162" lvl="1" indent="-552755" defTabSz="1768815">
              <a:buFont typeface="Courier New" panose="02070309020205020404" pitchFamily="49" charset="0"/>
              <a:buChar char="o"/>
            </a:pPr>
            <a:r>
              <a:rPr lang="en-US" sz="1200" dirty="0">
                <a:solidFill>
                  <a:srgbClr val="000000"/>
                </a:solidFill>
              </a:rPr>
              <a:t> Scope identifies and recommends improvements to address community impact concerns </a:t>
            </a:r>
          </a:p>
          <a:p>
            <a:pPr marL="1437162" lvl="1" indent="-552755" defTabSz="1768815">
              <a:buFont typeface="Courier New" panose="02070309020205020404" pitchFamily="49" charset="0"/>
              <a:buChar char="o"/>
            </a:pPr>
            <a:endParaRPr lang="en-US" sz="1200" dirty="0">
              <a:solidFill>
                <a:srgbClr val="000000"/>
              </a:solidFill>
            </a:endParaRPr>
          </a:p>
          <a:p>
            <a:pPr defTabSz="1768815"/>
            <a:r>
              <a:rPr lang="en-US" sz="1200" b="1" dirty="0">
                <a:solidFill>
                  <a:srgbClr val="000000"/>
                </a:solidFill>
              </a:rPr>
              <a:t>Findings:  </a:t>
            </a:r>
          </a:p>
          <a:p>
            <a:pPr marL="552728" indent="-552728" defTabSz="1768815">
              <a:buFont typeface="Arial" panose="020B0604020202020204" pitchFamily="34" charset="0"/>
              <a:buChar char="•"/>
            </a:pPr>
            <a:r>
              <a:rPr lang="en-US" sz="1200" dirty="0">
                <a:solidFill>
                  <a:srgbClr val="000000"/>
                </a:solidFill>
              </a:rPr>
              <a:t>To be determined upon completion of the study</a:t>
            </a:r>
          </a:p>
          <a:p>
            <a:pPr defTabSz="1768815"/>
            <a:endParaRPr lang="en-US" sz="1200" dirty="0">
              <a:solidFill>
                <a:srgbClr val="000000"/>
              </a:solidFill>
            </a:endParaRPr>
          </a:p>
          <a:p>
            <a:pPr defTabSz="1768815"/>
            <a:r>
              <a:rPr lang="en-US" sz="1200" b="1" dirty="0">
                <a:solidFill>
                  <a:srgbClr val="000000"/>
                </a:solidFill>
              </a:rPr>
              <a:t>Next steps: </a:t>
            </a:r>
          </a:p>
          <a:p>
            <a:pPr marL="552728" indent="-552728" defTabSz="1768815">
              <a:buFont typeface="Arial,Sans-Serif" panose="020B0604020202020204" pitchFamily="34" charset="0"/>
              <a:buChar char="•"/>
            </a:pPr>
            <a:r>
              <a:rPr lang="en-US" sz="1200" dirty="0">
                <a:solidFill>
                  <a:srgbClr val="000000"/>
                </a:solidFill>
              </a:rPr>
              <a:t>Finalize scope and schedule Sept. 30, 2019</a:t>
            </a:r>
          </a:p>
          <a:p>
            <a:endParaRPr lang="en-US" altLang="x-none" sz="4600"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15</a:t>
            </a:fld>
            <a:endParaRPr lang="en-US" dirty="0"/>
          </a:p>
        </p:txBody>
      </p:sp>
    </p:spTree>
    <p:extLst>
      <p:ext uri="{BB962C8B-B14F-4D97-AF65-F5344CB8AC3E}">
        <p14:creationId xmlns:p14="http://schemas.microsoft.com/office/powerpoint/2010/main" val="1981033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cs typeface="Calibri"/>
              </a:rPr>
              <a:t>Presenter: Darrell Maxey – </a:t>
            </a:r>
            <a:r>
              <a:rPr lang="en-US" sz="1200" dirty="0"/>
              <a:t>Chief Mobilization, Transition and Special Projects, </a:t>
            </a:r>
            <a:r>
              <a:rPr lang="en-US" altLang="x-none" sz="1200" dirty="0"/>
              <a:t>(slides 14-16)</a:t>
            </a:r>
          </a:p>
          <a:p>
            <a:pPr defTabSz="1802424">
              <a:defRPr/>
            </a:pPr>
            <a:endParaRPr lang="en-US" sz="1200" b="1" dirty="0">
              <a:solidFill>
                <a:srgbClr val="000000"/>
              </a:solidFill>
            </a:endParaRPr>
          </a:p>
          <a:p>
            <a:pPr defTabSz="1768815"/>
            <a:r>
              <a:rPr lang="en-US" sz="1200" b="1" dirty="0">
                <a:solidFill>
                  <a:srgbClr val="000000"/>
                </a:solidFill>
              </a:rPr>
              <a:t>Benefits:</a:t>
            </a:r>
            <a:r>
              <a:rPr lang="en-US" sz="1200" b="1" dirty="0">
                <a:solidFill>
                  <a:srgbClr val="FF0000"/>
                </a:solidFill>
              </a:rPr>
              <a:t> </a:t>
            </a:r>
            <a:r>
              <a:rPr lang="en-US" sz="1200" dirty="0">
                <a:solidFill>
                  <a:srgbClr val="000000"/>
                </a:solidFill>
              </a:rPr>
              <a:t>Cleaner air and less noise </a:t>
            </a:r>
          </a:p>
          <a:p>
            <a:pPr defTabSz="1768815"/>
            <a:endParaRPr lang="en-US" sz="1200" dirty="0">
              <a:solidFill>
                <a:srgbClr val="000000"/>
              </a:solidFill>
            </a:endParaRPr>
          </a:p>
          <a:p>
            <a:pPr defTabSz="1768815"/>
            <a:r>
              <a:rPr lang="en-US" sz="1200" b="1" dirty="0">
                <a:solidFill>
                  <a:srgbClr val="000000"/>
                </a:solidFill>
              </a:rPr>
              <a:t>Progress:</a:t>
            </a:r>
            <a:r>
              <a:rPr lang="en-US" sz="1200" dirty="0">
                <a:solidFill>
                  <a:srgbClr val="000000"/>
                </a:solidFill>
              </a:rPr>
              <a:t>  </a:t>
            </a:r>
          </a:p>
          <a:p>
            <a:pPr marL="552728" indent="-552728" defTabSz="1768815">
              <a:buFont typeface="Arial"/>
              <a:buChar char="•"/>
            </a:pPr>
            <a:r>
              <a:rPr lang="en-US" sz="1200" dirty="0">
                <a:solidFill>
                  <a:srgbClr val="000000"/>
                </a:solidFill>
              </a:rPr>
              <a:t>Developed a draft of the study scope and schedule </a:t>
            </a:r>
          </a:p>
          <a:p>
            <a:pPr marL="552728" indent="-552728" defTabSz="1768815">
              <a:buFont typeface="Arial"/>
              <a:buChar char="•"/>
            </a:pPr>
            <a:r>
              <a:rPr lang="en-US" sz="1200" dirty="0">
                <a:solidFill>
                  <a:srgbClr val="000000"/>
                </a:solidFill>
              </a:rPr>
              <a:t>Secured approval for study funding in FY20 budget</a:t>
            </a:r>
          </a:p>
          <a:p>
            <a:pPr marL="1437162" lvl="1" indent="-552755" defTabSz="1768815">
              <a:buFont typeface="Courier New" panose="02070309020205020404" pitchFamily="49" charset="0"/>
              <a:buChar char="o"/>
            </a:pPr>
            <a:r>
              <a:rPr lang="en-US" sz="1200" dirty="0">
                <a:solidFill>
                  <a:srgbClr val="000000"/>
                </a:solidFill>
              </a:rPr>
              <a:t>Scope identifies and recommends improvements to address community impact concerns </a:t>
            </a:r>
          </a:p>
          <a:p>
            <a:pPr marL="552728" indent="-552728" defTabSz="1768815">
              <a:buFont typeface="Arial"/>
              <a:buChar char="•"/>
            </a:pPr>
            <a:r>
              <a:rPr lang="en-US" sz="1200" dirty="0">
                <a:solidFill>
                  <a:srgbClr val="000000"/>
                </a:solidFill>
              </a:rPr>
              <a:t>Staff met with Advanced Engineering Group  (hood technology manufacturer)</a:t>
            </a:r>
          </a:p>
          <a:p>
            <a:pPr defTabSz="1768815"/>
            <a:endParaRPr lang="en-US" sz="1200" dirty="0">
              <a:solidFill>
                <a:srgbClr val="000000"/>
              </a:solidFill>
            </a:endParaRPr>
          </a:p>
          <a:p>
            <a:pPr defTabSz="1768815"/>
            <a:r>
              <a:rPr lang="en-US" sz="1200" b="1" dirty="0">
                <a:solidFill>
                  <a:srgbClr val="000000"/>
                </a:solidFill>
              </a:rPr>
              <a:t>Findings:  </a:t>
            </a:r>
          </a:p>
          <a:p>
            <a:pPr marL="552728" indent="-552728" defTabSz="1768815">
              <a:buFont typeface="Arial" panose="020B0604020202020204" pitchFamily="34" charset="0"/>
              <a:buChar char="•"/>
            </a:pPr>
            <a:r>
              <a:rPr lang="en-US" sz="1200" dirty="0">
                <a:solidFill>
                  <a:srgbClr val="000000"/>
                </a:solidFill>
              </a:rPr>
              <a:t>To be determined upon completion of the study</a:t>
            </a:r>
          </a:p>
          <a:p>
            <a:pPr defTabSz="1768815"/>
            <a:endParaRPr lang="en-US" sz="1200" b="1" dirty="0">
              <a:solidFill>
                <a:srgbClr val="000000"/>
              </a:solidFill>
            </a:endParaRPr>
          </a:p>
          <a:p>
            <a:pPr defTabSz="1768815"/>
            <a:r>
              <a:rPr lang="en-US" sz="1200" b="1" dirty="0">
                <a:solidFill>
                  <a:srgbClr val="000000"/>
                </a:solidFill>
              </a:rPr>
              <a:t>Next steps: </a:t>
            </a:r>
          </a:p>
          <a:p>
            <a:pPr marL="552728" indent="-552728" defTabSz="1768815">
              <a:buFont typeface="Arial" panose="020B0604020202020204" pitchFamily="34" charset="0"/>
              <a:buChar char="•"/>
            </a:pPr>
            <a:r>
              <a:rPr lang="en-US" sz="1200" dirty="0">
                <a:solidFill>
                  <a:srgbClr val="000000"/>
                </a:solidFill>
              </a:rPr>
              <a:t>Finalize scope and schedule Sept. 30, 2019</a:t>
            </a:r>
          </a:p>
          <a:p>
            <a:pPr marL="0" marR="0">
              <a:lnSpc>
                <a:spcPct val="107000"/>
              </a:lnSpc>
              <a:spcBef>
                <a:spcPts val="0"/>
              </a:spcBef>
              <a:spcAft>
                <a:spcPts val="0"/>
              </a:spcAft>
            </a:pPr>
            <a:r>
              <a:rPr lang="en-US" sz="4800" kern="1200" dirty="0">
                <a:effectLst/>
                <a:latin typeface="Calibri" panose="020F0502020204030204" pitchFamily="34" charset="0"/>
                <a:ea typeface="Calibri" panose="020F0502020204030204" pitchFamily="34" charset="0"/>
                <a:cs typeface="Calibri" panose="020F0502020204030204" pitchFamily="34" charset="0"/>
              </a:rPr>
              <a:t>Transition to Justin Fornelli</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x-none" sz="4600"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16</a:t>
            </a:fld>
            <a:endParaRPr lang="en-US" dirty="0"/>
          </a:p>
        </p:txBody>
      </p:sp>
    </p:spTree>
    <p:extLst>
      <p:ext uri="{BB962C8B-B14F-4D97-AF65-F5344CB8AC3E}">
        <p14:creationId xmlns:p14="http://schemas.microsoft.com/office/powerpoint/2010/main" val="1910916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pPr defTabSz="4113405">
              <a:defRPr/>
            </a:pPr>
            <a:r>
              <a:rPr lang="en-US" sz="1200" dirty="0">
                <a:solidFill>
                  <a:prstClr val="black"/>
                </a:solidFill>
                <a:cs typeface="Calibri"/>
              </a:rPr>
              <a:t>Presenter: Justin Fornelli, Chief, Program Delivery (Slide 17) </a:t>
            </a:r>
          </a:p>
          <a:p>
            <a:pPr defTabSz="4113405">
              <a:defRPr/>
            </a:pPr>
            <a:endParaRPr lang="en-US" sz="1200" dirty="0">
              <a:solidFill>
                <a:prstClr val="black"/>
              </a:solidFill>
              <a:cs typeface="Calibri"/>
            </a:endParaRPr>
          </a:p>
          <a:p>
            <a:pPr defTabSz="1768815"/>
            <a:r>
              <a:rPr lang="en-US" sz="1200" b="1" dirty="0">
                <a:solidFill>
                  <a:srgbClr val="000000"/>
                </a:solidFill>
              </a:rPr>
              <a:t>Benefits: </a:t>
            </a:r>
            <a:r>
              <a:rPr lang="en-US" sz="1200" dirty="0">
                <a:solidFill>
                  <a:srgbClr val="000000"/>
                </a:solidFill>
              </a:rPr>
              <a:t>Cleaner air </a:t>
            </a:r>
          </a:p>
          <a:p>
            <a:pPr defTabSz="1768815"/>
            <a:endParaRPr lang="en-US" sz="1200" dirty="0">
              <a:solidFill>
                <a:srgbClr val="000000"/>
              </a:solidFill>
            </a:endParaRPr>
          </a:p>
          <a:p>
            <a:pPr defTabSz="1768815"/>
            <a:r>
              <a:rPr lang="en-US" sz="1200" b="1" dirty="0">
                <a:solidFill>
                  <a:srgbClr val="000000"/>
                </a:solidFill>
              </a:rPr>
              <a:t>Progress:</a:t>
            </a:r>
            <a:r>
              <a:rPr lang="en-US" sz="1200" dirty="0">
                <a:solidFill>
                  <a:srgbClr val="000000"/>
                </a:solidFill>
              </a:rPr>
              <a:t>  </a:t>
            </a:r>
          </a:p>
          <a:p>
            <a:pPr marL="552728" indent="-552728" defTabSz="1768815">
              <a:buFont typeface="Arial" panose="020B0604020202020204" pitchFamily="34" charset="0"/>
              <a:buChar char="•"/>
            </a:pPr>
            <a:r>
              <a:rPr lang="en-US" sz="1200" dirty="0">
                <a:solidFill>
                  <a:srgbClr val="000000"/>
                </a:solidFill>
              </a:rPr>
              <a:t>23 locomotives have been deployed as of Aug. 2019</a:t>
            </a:r>
          </a:p>
          <a:p>
            <a:pPr marL="552728" indent="-552728" defTabSz="1768815">
              <a:buFont typeface="Arial" panose="020B0604020202020204" pitchFamily="34" charset="0"/>
              <a:buChar char="•"/>
            </a:pPr>
            <a:r>
              <a:rPr lang="en-US" sz="1200" dirty="0">
                <a:solidFill>
                  <a:srgbClr val="000000"/>
                </a:solidFill>
              </a:rPr>
              <a:t>15 Tier O decommissioned  </a:t>
            </a:r>
          </a:p>
          <a:p>
            <a:pPr defTabSz="1768815"/>
            <a:endParaRPr lang="en-US" sz="1200" b="1" dirty="0">
              <a:solidFill>
                <a:srgbClr val="000000"/>
              </a:solidFill>
            </a:endParaRPr>
          </a:p>
          <a:p>
            <a:pPr defTabSz="1768815"/>
            <a:r>
              <a:rPr lang="en-US" sz="1200" b="1" dirty="0">
                <a:solidFill>
                  <a:srgbClr val="000000"/>
                </a:solidFill>
              </a:rPr>
              <a:t>Findings:</a:t>
            </a:r>
          </a:p>
          <a:p>
            <a:pPr marL="552728" indent="-552728" defTabSz="1768815">
              <a:buFont typeface="Arial" panose="020B0604020202020204" pitchFamily="34" charset="0"/>
              <a:buChar char="•"/>
            </a:pPr>
            <a:r>
              <a:rPr lang="en-US" sz="1200" dirty="0">
                <a:solidFill>
                  <a:srgbClr val="000000"/>
                </a:solidFill>
              </a:rPr>
              <a:t>23 Tier 4 locomotives only emit 56.35 tons of NO</a:t>
            </a:r>
            <a:r>
              <a:rPr lang="en-US" sz="1200" baseline="-25000" dirty="0">
                <a:solidFill>
                  <a:srgbClr val="000000"/>
                </a:solidFill>
              </a:rPr>
              <a:t>x</a:t>
            </a:r>
            <a:r>
              <a:rPr lang="en-US" sz="1200" dirty="0">
                <a:solidFill>
                  <a:srgbClr val="000000"/>
                </a:solidFill>
              </a:rPr>
              <a:t> and particulate matter (PM) while the 15 decommissioned Tier O emitted 243 tons of  NO</a:t>
            </a:r>
            <a:r>
              <a:rPr lang="en-US" sz="1200" baseline="-25000" dirty="0">
                <a:solidFill>
                  <a:srgbClr val="000000"/>
                </a:solidFill>
              </a:rPr>
              <a:t>x</a:t>
            </a:r>
            <a:r>
              <a:rPr lang="en-US" sz="1200" dirty="0">
                <a:solidFill>
                  <a:srgbClr val="000000"/>
                </a:solidFill>
              </a:rPr>
              <a:t> and particulate matter (PM) per year</a:t>
            </a:r>
          </a:p>
          <a:p>
            <a:pPr marL="552728" indent="-552728" defTabSz="1768815">
              <a:buFont typeface="Arial" panose="020B0604020202020204" pitchFamily="34" charset="0"/>
              <a:buChar char="•"/>
            </a:pPr>
            <a:r>
              <a:rPr lang="en-US" sz="1200" b="1" dirty="0">
                <a:solidFill>
                  <a:srgbClr val="000000"/>
                </a:solidFill>
              </a:rPr>
              <a:t>76% reduction in emissions </a:t>
            </a:r>
          </a:p>
          <a:p>
            <a:pPr defTabSz="1768815"/>
            <a:endParaRPr lang="en-US" sz="1200" b="1" dirty="0">
              <a:solidFill>
                <a:srgbClr val="000000"/>
              </a:solidFill>
            </a:endParaRPr>
          </a:p>
          <a:p>
            <a:pPr defTabSz="1768815"/>
            <a:r>
              <a:rPr lang="en-US" sz="1200" b="1" dirty="0">
                <a:solidFill>
                  <a:srgbClr val="000000"/>
                </a:solidFill>
              </a:rPr>
              <a:t>Next steps: </a:t>
            </a:r>
          </a:p>
          <a:p>
            <a:pPr marL="552755" indent="-552755" defTabSz="1768815">
              <a:buFont typeface="Arial" panose="020B0604020202020204" pitchFamily="34" charset="0"/>
              <a:buChar char="•"/>
            </a:pPr>
            <a:r>
              <a:rPr lang="en-US" sz="1200" dirty="0">
                <a:solidFill>
                  <a:srgbClr val="000000"/>
                </a:solidFill>
              </a:rPr>
              <a:t>Deploy four additional locomotives by Dec. 31, 2019 </a:t>
            </a:r>
          </a:p>
          <a:p>
            <a:endParaRPr lang="en-US" dirty="0"/>
          </a:p>
          <a:p>
            <a:pPr marL="0" marR="0">
              <a:lnSpc>
                <a:spcPct val="107000"/>
              </a:lnSpc>
              <a:spcBef>
                <a:spcPts val="0"/>
              </a:spcBef>
              <a:spcAft>
                <a:spcPts val="0"/>
              </a:spcAft>
            </a:pPr>
            <a:r>
              <a:rPr lang="en-US" sz="1400" kern="1200" dirty="0">
                <a:effectLst/>
                <a:latin typeface="Calibri" panose="020F0502020204030204" pitchFamily="34" charset="0"/>
                <a:ea typeface="Calibri" panose="020F0502020204030204" pitchFamily="34" charset="0"/>
                <a:cs typeface="Calibri" panose="020F0502020204030204" pitchFamily="34" charset="0"/>
              </a:rPr>
              <a:t>Transition to Darrell </a:t>
            </a:r>
            <a:r>
              <a:rPr lang="en-US" sz="1400" kern="1200" dirty="0" err="1">
                <a:effectLst/>
                <a:latin typeface="Calibri" panose="020F0502020204030204" pitchFamily="34" charset="0"/>
                <a:ea typeface="Calibri" panose="020F0502020204030204" pitchFamily="34" charset="0"/>
                <a:cs typeface="Calibri" panose="020F0502020204030204" pitchFamily="34" charset="0"/>
              </a:rPr>
              <a:t>Darrell</a:t>
            </a:r>
            <a:r>
              <a:rPr lang="en-US" sz="1400" kern="1200" dirty="0">
                <a:effectLst/>
                <a:latin typeface="Calibri" panose="020F0502020204030204" pitchFamily="34" charset="0"/>
                <a:ea typeface="Calibri" panose="020F0502020204030204" pitchFamily="34" charset="0"/>
                <a:cs typeface="Calibri" panose="020F0502020204030204" pitchFamily="34" charset="0"/>
              </a:rPr>
              <a:t> Maxey – Chief Mobilization, Transition and Special Projects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17</a:t>
            </a:fld>
            <a:endParaRPr lang="en-US" dirty="0"/>
          </a:p>
        </p:txBody>
      </p:sp>
    </p:spTree>
    <p:extLst>
      <p:ext uri="{BB962C8B-B14F-4D97-AF65-F5344CB8AC3E}">
        <p14:creationId xmlns:p14="http://schemas.microsoft.com/office/powerpoint/2010/main" val="3621378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0"/>
            <a:ext cx="29967238" cy="23156863"/>
          </a:xfrm>
        </p:spPr>
      </p:sp>
      <p:sp>
        <p:nvSpPr>
          <p:cNvPr id="3" name="Notes Placeholder 2"/>
          <p:cNvSpPr>
            <a:spLocks noGrp="1"/>
          </p:cNvSpPr>
          <p:nvPr>
            <p:ph type="body" idx="1"/>
          </p:nvPr>
        </p:nvSpPr>
        <p:spPr/>
        <p:txBody>
          <a:bodyPr/>
          <a:lstStyle/>
          <a:p>
            <a:pPr defTabSz="4113405">
              <a:defRPr/>
            </a:pPr>
            <a:r>
              <a:rPr lang="en-US" sz="1200" dirty="0">
                <a:cs typeface="Calibri"/>
              </a:rPr>
              <a:t>Presenter: Darrell Maxey</a:t>
            </a:r>
            <a:r>
              <a:rPr lang="en-US" sz="1200" dirty="0"/>
              <a:t>, Chief, Mobilization, Transition and Special Projects </a:t>
            </a:r>
            <a:r>
              <a:rPr lang="en-US" altLang="x-none" sz="1200" dirty="0"/>
              <a:t>(slides 18-19)</a:t>
            </a:r>
            <a:endParaRPr lang="en-US" sz="1200" dirty="0"/>
          </a:p>
          <a:p>
            <a:endParaRPr lang="en-US" sz="1200" dirty="0">
              <a:solidFill>
                <a:srgbClr val="000000"/>
              </a:solidFill>
            </a:endParaRPr>
          </a:p>
          <a:p>
            <a:pPr defTabSz="1768815"/>
            <a:r>
              <a:rPr lang="en-US" sz="1200" b="1" dirty="0">
                <a:solidFill>
                  <a:srgbClr val="000000"/>
                </a:solidFill>
              </a:rPr>
              <a:t>Benefits: </a:t>
            </a:r>
            <a:r>
              <a:rPr lang="en-US" sz="1200" dirty="0">
                <a:solidFill>
                  <a:srgbClr val="000000"/>
                </a:solidFill>
              </a:rPr>
              <a:t>Cleaner air and less noise</a:t>
            </a:r>
          </a:p>
          <a:p>
            <a:pPr defTabSz="1768815"/>
            <a:endParaRPr lang="en-US" sz="1200" dirty="0">
              <a:solidFill>
                <a:srgbClr val="000000"/>
              </a:solidFill>
            </a:endParaRPr>
          </a:p>
          <a:p>
            <a:pPr defTabSz="1768815"/>
            <a:r>
              <a:rPr lang="en-US" sz="1200" b="1" dirty="0">
                <a:solidFill>
                  <a:srgbClr val="000000"/>
                </a:solidFill>
              </a:rPr>
              <a:t>Progress:</a:t>
            </a:r>
            <a:r>
              <a:rPr lang="en-US" sz="1200" dirty="0">
                <a:solidFill>
                  <a:srgbClr val="000000"/>
                </a:solidFill>
              </a:rPr>
              <a:t>  </a:t>
            </a:r>
          </a:p>
          <a:p>
            <a:pPr marL="552728" indent="-552728" defTabSz="1768815">
              <a:buFont typeface="Arial" panose="020B0604020202020204" pitchFamily="34" charset="0"/>
              <a:buChar char="•"/>
            </a:pPr>
            <a:r>
              <a:rPr lang="en-US" sz="1200" dirty="0">
                <a:solidFill>
                  <a:srgbClr val="000000"/>
                </a:solidFill>
              </a:rPr>
              <a:t>Met with major railroads and consultant working on battery-electric locomotive</a:t>
            </a:r>
          </a:p>
          <a:p>
            <a:pPr marL="552728" indent="-552728" defTabSz="1768815">
              <a:buFont typeface="Arial" panose="020B0604020202020204" pitchFamily="34" charset="0"/>
              <a:buChar char="•"/>
            </a:pPr>
            <a:r>
              <a:rPr lang="en-US" sz="1200" dirty="0">
                <a:solidFill>
                  <a:srgbClr val="000000"/>
                </a:solidFill>
              </a:rPr>
              <a:t>Attended a Hydrogen Fuel Cell Workshop </a:t>
            </a:r>
          </a:p>
          <a:p>
            <a:pPr marL="552728" indent="-552728" defTabSz="1768815">
              <a:buFont typeface="Arial" panose="020B0604020202020204" pitchFamily="34" charset="0"/>
              <a:buChar char="•"/>
            </a:pPr>
            <a:r>
              <a:rPr lang="en-US" sz="1200" dirty="0">
                <a:solidFill>
                  <a:srgbClr val="000000"/>
                </a:solidFill>
              </a:rPr>
              <a:t>CEO moderated zero emissions panel</a:t>
            </a:r>
          </a:p>
          <a:p>
            <a:pPr marL="552728" indent="-552728" defTabSz="1768815">
              <a:buFont typeface="Arial" panose="020B0604020202020204" pitchFamily="34" charset="0"/>
              <a:buChar char="•"/>
            </a:pPr>
            <a:endParaRPr lang="en-US" sz="1200" dirty="0">
              <a:solidFill>
                <a:srgbClr val="000000"/>
              </a:solidFill>
            </a:endParaRPr>
          </a:p>
          <a:p>
            <a:pPr defTabSz="1768815"/>
            <a:r>
              <a:rPr lang="en-US" sz="1200" b="1" dirty="0">
                <a:solidFill>
                  <a:srgbClr val="000000"/>
                </a:solidFill>
              </a:rPr>
              <a:t>Findings: </a:t>
            </a:r>
          </a:p>
          <a:p>
            <a:pPr marL="552728" indent="-552728" defTabSz="1768815">
              <a:buFont typeface="Arial" panose="020B0604020202020204" pitchFamily="34" charset="0"/>
              <a:buChar char="•"/>
            </a:pPr>
            <a:r>
              <a:rPr lang="en-US" sz="1200" dirty="0">
                <a:solidFill>
                  <a:srgbClr val="000000"/>
                </a:solidFill>
              </a:rPr>
              <a:t>Learned about possible new technologies</a:t>
            </a:r>
          </a:p>
          <a:p>
            <a:pPr marL="552728" indent="-552728" defTabSz="1768815">
              <a:buFont typeface="Arial" panose="020B0604020202020204" pitchFamily="34" charset="0"/>
              <a:buChar char="•"/>
            </a:pPr>
            <a:endParaRPr lang="en-US" sz="1200" dirty="0">
              <a:solidFill>
                <a:srgbClr val="000000"/>
              </a:solidFill>
            </a:endParaRPr>
          </a:p>
          <a:p>
            <a:pPr defTabSz="1768815"/>
            <a:r>
              <a:rPr lang="en-US" sz="1200" b="1" dirty="0">
                <a:solidFill>
                  <a:srgbClr val="000000"/>
                </a:solidFill>
              </a:rPr>
              <a:t>Next steps: </a:t>
            </a:r>
            <a:endParaRPr lang="en-US" sz="1200" dirty="0">
              <a:solidFill>
                <a:srgbClr val="000000"/>
              </a:solidFill>
            </a:endParaRPr>
          </a:p>
          <a:p>
            <a:pPr marL="552728" indent="-552728" defTabSz="1768815">
              <a:buFont typeface="Arial" panose="020B0604020202020204" pitchFamily="34" charset="0"/>
              <a:buChar char="•"/>
            </a:pPr>
            <a:r>
              <a:rPr lang="en-US" sz="1200" dirty="0">
                <a:solidFill>
                  <a:srgbClr val="000000"/>
                </a:solidFill>
              </a:rPr>
              <a:t>Attend workshops to learn more about battery operated locomotives</a:t>
            </a:r>
          </a:p>
          <a:p>
            <a:pPr marL="552728" indent="-552728" defTabSz="1768815">
              <a:buFont typeface="Arial" panose="020B0604020202020204" pitchFamily="34" charset="0"/>
              <a:buChar char="•"/>
            </a:pPr>
            <a:r>
              <a:rPr lang="en-US" sz="1200" dirty="0">
                <a:solidFill>
                  <a:srgbClr val="000000"/>
                </a:solidFill>
              </a:rPr>
              <a:t>Continually identify opportunities for zero emissions and deploy as feasible</a:t>
            </a:r>
          </a:p>
          <a:p>
            <a:endParaRPr lang="en-US" dirty="0"/>
          </a:p>
        </p:txBody>
      </p:sp>
    </p:spTree>
    <p:extLst>
      <p:ext uri="{BB962C8B-B14F-4D97-AF65-F5344CB8AC3E}">
        <p14:creationId xmlns:p14="http://schemas.microsoft.com/office/powerpoint/2010/main" val="4290774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pPr defTabSz="4083191">
              <a:defRPr/>
            </a:pPr>
            <a:r>
              <a:rPr lang="en-US" sz="1200" dirty="0">
                <a:latin typeface="+mn-lt"/>
                <a:cs typeface="Calibri"/>
              </a:rPr>
              <a:t>Presenter:  Darrell Maxey</a:t>
            </a:r>
            <a:r>
              <a:rPr lang="en-US" sz="1200" dirty="0">
                <a:latin typeface="+mn-lt"/>
              </a:rPr>
              <a:t>, Chief, Mobilization, Transition and Special Projects </a:t>
            </a:r>
            <a:r>
              <a:rPr lang="en-US" sz="1200" dirty="0">
                <a:solidFill>
                  <a:srgbClr val="000000"/>
                </a:solidFill>
                <a:latin typeface="+mn-lt"/>
              </a:rPr>
              <a:t>Progress </a:t>
            </a:r>
            <a:r>
              <a:rPr lang="en-US" altLang="x-none" sz="1200" dirty="0">
                <a:latin typeface="+mn-lt"/>
              </a:rPr>
              <a:t>(slides 18-19) </a:t>
            </a:r>
          </a:p>
          <a:p>
            <a:pPr defTabSz="1768815"/>
            <a:endParaRPr lang="en-US" sz="1200" b="1" dirty="0">
              <a:solidFill>
                <a:srgbClr val="000000"/>
              </a:solidFill>
              <a:latin typeface="+mn-lt"/>
            </a:endParaRPr>
          </a:p>
          <a:p>
            <a:pPr defTabSz="1768815"/>
            <a:r>
              <a:rPr lang="en-US" sz="1200" b="1" dirty="0">
                <a:solidFill>
                  <a:srgbClr val="000000"/>
                </a:solidFill>
                <a:latin typeface="+mn-lt"/>
              </a:rPr>
              <a:t>Benefits: </a:t>
            </a:r>
            <a:r>
              <a:rPr lang="en-US" sz="1200" dirty="0">
                <a:solidFill>
                  <a:srgbClr val="000000"/>
                </a:solidFill>
                <a:latin typeface="+mn-lt"/>
              </a:rPr>
              <a:t>Cleaner air and less noise</a:t>
            </a:r>
          </a:p>
          <a:p>
            <a:pPr defTabSz="1768815"/>
            <a:endParaRPr lang="en-US" sz="1200" b="1" dirty="0">
              <a:solidFill>
                <a:srgbClr val="000000"/>
              </a:solidFill>
              <a:latin typeface="+mn-lt"/>
            </a:endParaRPr>
          </a:p>
          <a:p>
            <a:pPr defTabSz="1768815"/>
            <a:r>
              <a:rPr lang="en-US" sz="1200" b="1" dirty="0">
                <a:solidFill>
                  <a:srgbClr val="000000"/>
                </a:solidFill>
                <a:latin typeface="+mn-lt"/>
              </a:rPr>
              <a:t>Progress:</a:t>
            </a:r>
            <a:r>
              <a:rPr lang="en-US" sz="1200" dirty="0">
                <a:solidFill>
                  <a:srgbClr val="000000"/>
                </a:solidFill>
                <a:latin typeface="+mn-lt"/>
              </a:rPr>
              <a:t>  </a:t>
            </a:r>
          </a:p>
          <a:p>
            <a:pPr marL="662077" indent="-662077" defTabSz="1768815">
              <a:buFont typeface="Arial" panose="020B0604020202020204" pitchFamily="34" charset="0"/>
              <a:buChar char="•"/>
            </a:pPr>
            <a:r>
              <a:rPr lang="en-US" sz="1200" dirty="0">
                <a:solidFill>
                  <a:srgbClr val="000000"/>
                </a:solidFill>
                <a:latin typeface="+mn-lt"/>
              </a:rPr>
              <a:t>Released request for proposals for bundled operations contract which adds accountability and steeper penalties for contractors working at CMF.</a:t>
            </a:r>
          </a:p>
          <a:p>
            <a:pPr marL="662077" indent="-662077" defTabSz="1768815">
              <a:buFont typeface="Arial" panose="020B0604020202020204" pitchFamily="34" charset="0"/>
              <a:buChar char="•"/>
            </a:pPr>
            <a:r>
              <a:rPr lang="en-US" sz="1200" dirty="0">
                <a:solidFill>
                  <a:srgbClr val="000000"/>
                </a:solidFill>
                <a:latin typeface="+mn-lt"/>
              </a:rPr>
              <a:t>July 2019 - Proposal event and CMF tour given to prospective proposers</a:t>
            </a:r>
          </a:p>
          <a:p>
            <a:pPr defTabSz="1768815"/>
            <a:endParaRPr lang="en-US" sz="1200" dirty="0">
              <a:solidFill>
                <a:srgbClr val="000000"/>
              </a:solidFill>
              <a:highlight>
                <a:srgbClr val="FFFF00"/>
              </a:highlight>
              <a:latin typeface="+mn-lt"/>
            </a:endParaRPr>
          </a:p>
          <a:p>
            <a:pPr defTabSz="1768815"/>
            <a:r>
              <a:rPr lang="en-US" sz="1200" b="1" dirty="0">
                <a:solidFill>
                  <a:srgbClr val="000000"/>
                </a:solidFill>
                <a:latin typeface="+mn-lt"/>
              </a:rPr>
              <a:t>Next steps: </a:t>
            </a:r>
          </a:p>
          <a:p>
            <a:pPr marL="551526" indent="-551526" defTabSz="1768815">
              <a:buFont typeface="Arial" panose="020B0604020202020204" pitchFamily="34" charset="0"/>
              <a:buChar char="•"/>
            </a:pPr>
            <a:r>
              <a:rPr lang="en-US" sz="1200" dirty="0">
                <a:solidFill>
                  <a:srgbClr val="000000"/>
                </a:solidFill>
                <a:latin typeface="+mn-lt"/>
              </a:rPr>
              <a:t>Proposals are due 4</a:t>
            </a:r>
            <a:r>
              <a:rPr lang="en-US" sz="1200" baseline="30000" dirty="0">
                <a:solidFill>
                  <a:srgbClr val="000000"/>
                </a:solidFill>
                <a:latin typeface="+mn-lt"/>
              </a:rPr>
              <a:t>th</a:t>
            </a:r>
            <a:r>
              <a:rPr lang="en-US" sz="1200" dirty="0">
                <a:solidFill>
                  <a:srgbClr val="000000"/>
                </a:solidFill>
                <a:latin typeface="+mn-lt"/>
              </a:rPr>
              <a:t> Quarter, 2019</a:t>
            </a:r>
          </a:p>
          <a:p>
            <a:pPr marL="551526" indent="-551526" defTabSz="1768815">
              <a:buFont typeface="Arial" panose="020B0604020202020204" pitchFamily="34" charset="0"/>
              <a:buChar char="•"/>
            </a:pPr>
            <a:r>
              <a:rPr lang="en-US" sz="1200" dirty="0">
                <a:solidFill>
                  <a:srgbClr val="000000"/>
                </a:solidFill>
                <a:latin typeface="+mn-lt"/>
              </a:rPr>
              <a:t>Start work 2021 </a:t>
            </a:r>
          </a:p>
          <a:p>
            <a:endParaRPr lang="en-US" sz="1200" b="1" dirty="0">
              <a:solidFill>
                <a:srgbClr val="000000"/>
              </a:solidFill>
              <a:latin typeface="+mn-lt"/>
            </a:endParaRPr>
          </a:p>
          <a:p>
            <a:endParaRPr lang="en-US" sz="1200" dirty="0">
              <a:solidFill>
                <a:srgbClr val="000000"/>
              </a:solidFill>
              <a:latin typeface="+mn-lt"/>
            </a:endParaRPr>
          </a:p>
          <a:p>
            <a:r>
              <a:rPr lang="en-US" sz="1200" dirty="0">
                <a:solidFill>
                  <a:srgbClr val="000000"/>
                </a:solidFill>
                <a:latin typeface="+mn-lt"/>
              </a:rPr>
              <a:t>Transition to </a:t>
            </a:r>
            <a:r>
              <a:rPr lang="en-US" sz="1200" dirty="0">
                <a:solidFill>
                  <a:prstClr val="black"/>
                </a:solidFill>
                <a:latin typeface="+mn-lt"/>
              </a:rPr>
              <a:t>Eric Hosey, COO/Rod Bailey, </a:t>
            </a:r>
            <a:r>
              <a:rPr lang="en-US" sz="1200" dirty="0">
                <a:solidFill>
                  <a:prstClr val="black"/>
                </a:solidFill>
                <a:latin typeface="+mn-lt"/>
                <a:cs typeface="Calibri"/>
              </a:rPr>
              <a:t>Deputy Chief Operating Officer </a:t>
            </a:r>
            <a:endParaRPr lang="en-US" sz="1200" dirty="0">
              <a:solidFill>
                <a:srgbClr val="000000"/>
              </a:solidFill>
              <a:latin typeface="+mn-lt"/>
            </a:endParaRPr>
          </a:p>
          <a:p>
            <a:pPr defTabSz="4083191">
              <a:defRPr/>
            </a:pPr>
            <a:endParaRPr lang="en-US" altLang="x-none" sz="5600"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19</a:t>
            </a:fld>
            <a:endParaRPr lang="en-US" dirty="0"/>
          </a:p>
        </p:txBody>
      </p:sp>
    </p:spTree>
    <p:extLst>
      <p:ext uri="{BB962C8B-B14F-4D97-AF65-F5344CB8AC3E}">
        <p14:creationId xmlns:p14="http://schemas.microsoft.com/office/powerpoint/2010/main" val="3699359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cs typeface="Calibri"/>
              </a:rPr>
              <a:t>Opening: Laurene Lopez says hello and welcomes Eric Hosey, Chief Operating Officer to provide </a:t>
            </a:r>
            <a:r>
              <a:rPr lang="en-US" sz="1200" b="1" dirty="0">
                <a:cs typeface="Calibri"/>
              </a:rPr>
              <a:t>Safety Briefing (Rod Bailey as back-up)</a:t>
            </a:r>
          </a:p>
          <a:p>
            <a:endParaRPr lang="en-US" sz="1200" dirty="0">
              <a:cs typeface="Calibri"/>
            </a:endParaRPr>
          </a:p>
          <a:p>
            <a:r>
              <a:rPr lang="en-US" sz="1200" dirty="0">
                <a:cs typeface="Calibri"/>
              </a:rPr>
              <a:t>Mary McCormick- welcome audience and describe slightly different meeting format.  </a:t>
            </a:r>
          </a:p>
          <a:p>
            <a:endParaRPr lang="en-US" sz="1200" dirty="0">
              <a:cs typeface="Calibri"/>
            </a:endParaRPr>
          </a:p>
          <a:p>
            <a:r>
              <a:rPr lang="en-US" sz="1200" dirty="0">
                <a:cs typeface="Calibri"/>
              </a:rPr>
              <a:t>Sylvia Novoa who can provide Spanish translation </a:t>
            </a:r>
          </a:p>
          <a:p>
            <a:endParaRPr lang="en-US" sz="1200" dirty="0">
              <a:cs typeface="Calibri"/>
            </a:endParaRPr>
          </a:p>
          <a:p>
            <a:endParaRPr lang="en-US" sz="5600" dirty="0">
              <a:cs typeface="Calibri"/>
            </a:endParaRPr>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2</a:t>
            </a:fld>
            <a:endParaRPr lang="en-US" dirty="0"/>
          </a:p>
        </p:txBody>
      </p:sp>
    </p:spTree>
    <p:extLst>
      <p:ext uri="{BB962C8B-B14F-4D97-AF65-F5344CB8AC3E}">
        <p14:creationId xmlns:p14="http://schemas.microsoft.com/office/powerpoint/2010/main" val="2736333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pPr defTabSz="1970813">
              <a:defRPr/>
            </a:pPr>
            <a:r>
              <a:rPr lang="en-US" sz="1200" dirty="0"/>
              <a:t>Presenter: </a:t>
            </a:r>
            <a:r>
              <a:rPr lang="en-US" sz="1200" dirty="0">
                <a:solidFill>
                  <a:prstClr val="black"/>
                </a:solidFill>
              </a:rPr>
              <a:t>Eric Hosey, Chief Operations Officer/ Rod Bailey, Deputy Chief Operating Officer </a:t>
            </a:r>
            <a:endParaRPr lang="en-US" sz="1200" dirty="0">
              <a:cs typeface="Calibri"/>
            </a:endParaRPr>
          </a:p>
          <a:p>
            <a:endParaRPr lang="en-US" sz="1200" dirty="0">
              <a:cs typeface="Calibri"/>
            </a:endParaRPr>
          </a:p>
          <a:p>
            <a:pPr marL="285115" marR="0" lvl="0"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Berthold Akzidenz Grotesk"/>
                <a:ea typeface="+mn-ea"/>
                <a:cs typeface="+mn-cs"/>
              </a:rPr>
              <a:t>October 2019 – New schedule goes into effect. Includes additional train service. One additional serviced at CMF during normal work hours</a:t>
            </a:r>
            <a:endParaRPr kumimoji="0" lang="en-US" sz="1800" b="0" i="0" u="none" strike="noStrike" kern="1200" cap="none" spc="0" normalizeH="0" baseline="0" noProof="0" dirty="0">
              <a:ln>
                <a:noFill/>
              </a:ln>
              <a:solidFill>
                <a:srgbClr val="000000"/>
              </a:solidFill>
              <a:effectLst/>
              <a:uLnTx/>
              <a:uFillTx/>
              <a:latin typeface="+mn-lt"/>
              <a:ea typeface="+mn-ea"/>
              <a:cs typeface="+mn-cs"/>
            </a:endParaRPr>
          </a:p>
          <a:p>
            <a:pPr marL="285115" marR="0" lvl="0"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Berthold Akzidenz Grotesk"/>
              <a:ea typeface="+mn-ea"/>
              <a:cs typeface="+mn-cs"/>
            </a:endParaRPr>
          </a:p>
          <a:p>
            <a:pPr marL="285115" marR="0" lvl="0"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Berthold Akzidenz Grotesk"/>
                <a:ea typeface="+mn-ea"/>
                <a:cs typeface="+mn-cs"/>
              </a:rPr>
              <a:t>Less noise from Tier 4 engines when temperatures are lower</a:t>
            </a:r>
          </a:p>
          <a:p>
            <a:pPr marL="285115" marR="0" lvl="0"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Berthold Akzidenz Grotesk"/>
              <a:ea typeface="+mn-ea"/>
              <a:cs typeface="+mn-cs"/>
            </a:endParaRPr>
          </a:p>
          <a:p>
            <a:pPr marL="285115" marR="0" lvl="0"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Berthold Akzidenz Grotesk"/>
                <a:ea typeface="+mn-ea"/>
                <a:cs typeface="+mn-cs"/>
              </a:rPr>
              <a:t>Shared right-of-way with freight line and Amtrak means not all train sounds are from Metrolink</a:t>
            </a:r>
            <a:endParaRPr lang="en-US" sz="1200" dirty="0"/>
          </a:p>
          <a:p>
            <a:pPr defTabSz="4083191">
              <a:defRPr/>
            </a:pPr>
            <a:endParaRPr lang="en-US" altLang="x-none" sz="1200" b="1" dirty="0"/>
          </a:p>
          <a:p>
            <a:pPr defTabSz="4083191">
              <a:defRPr/>
            </a:pPr>
            <a:r>
              <a:rPr lang="en-US" altLang="x-none" sz="1200" dirty="0"/>
              <a:t>Transition to Mary McCormick (Facilitator)</a:t>
            </a:r>
          </a:p>
          <a:p>
            <a:r>
              <a:rPr lang="en-US" sz="1200" dirty="0">
                <a:solidFill>
                  <a:srgbClr val="000000"/>
                </a:solidFill>
              </a:rPr>
              <a:t> </a:t>
            </a:r>
          </a:p>
          <a:p>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20</a:t>
            </a:fld>
            <a:endParaRPr lang="en-US" dirty="0"/>
          </a:p>
        </p:txBody>
      </p:sp>
    </p:spTree>
    <p:extLst>
      <p:ext uri="{BB962C8B-B14F-4D97-AF65-F5344CB8AC3E}">
        <p14:creationId xmlns:p14="http://schemas.microsoft.com/office/powerpoint/2010/main" val="793091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0"/>
            <a:ext cx="29967238" cy="23156863"/>
          </a:xfrm>
        </p:spPr>
      </p:sp>
      <p:sp>
        <p:nvSpPr>
          <p:cNvPr id="3" name="Notes Placeholder 2"/>
          <p:cNvSpPr>
            <a:spLocks noGrp="1"/>
          </p:cNvSpPr>
          <p:nvPr>
            <p:ph type="body" idx="1"/>
          </p:nvPr>
        </p:nvSpPr>
        <p:spPr/>
        <p:txBody>
          <a:bodyPr/>
          <a:lstStyle/>
          <a:p>
            <a:pPr defTabSz="2008259">
              <a:defRPr/>
            </a:pPr>
            <a:r>
              <a:rPr lang="en-US" sz="1200" dirty="0">
                <a:solidFill>
                  <a:prstClr val="black"/>
                </a:solidFill>
                <a:cs typeface="Calibri"/>
              </a:rPr>
              <a:t>Presenter: Mary McCormick, Meeting facilitator – the Panel Discussion will begin </a:t>
            </a:r>
          </a:p>
          <a:p>
            <a:pPr defTabSz="1970813">
              <a:defRPr/>
            </a:pPr>
            <a:endParaRPr lang="en-US" sz="1200" dirty="0">
              <a:solidFill>
                <a:prstClr val="black"/>
              </a:solidFill>
              <a:cs typeface="Calibri"/>
            </a:endParaRPr>
          </a:p>
          <a:p>
            <a:pPr defTabSz="1970813">
              <a:defRPr/>
            </a:pPr>
            <a:r>
              <a:rPr lang="en-US" sz="1200" dirty="0">
                <a:solidFill>
                  <a:prstClr val="black"/>
                </a:solidFill>
                <a:cs typeface="Calibri"/>
              </a:rPr>
              <a:t> Start Q &amp;A session with panelists</a:t>
            </a:r>
          </a:p>
          <a:p>
            <a:pPr defTabSz="1970813">
              <a:defRPr/>
            </a:pPr>
            <a:endParaRPr lang="en-US" sz="1200" b="1" dirty="0">
              <a:solidFill>
                <a:prstClr val="black"/>
              </a:solidFill>
              <a:cs typeface="Calibri"/>
            </a:endParaRPr>
          </a:p>
          <a:p>
            <a:pPr defTabSz="1970813">
              <a:defRPr/>
            </a:pPr>
            <a:r>
              <a:rPr lang="en-US" sz="1200" b="1" dirty="0">
                <a:solidFill>
                  <a:prstClr val="black"/>
                </a:solidFill>
                <a:cs typeface="Calibri"/>
              </a:rPr>
              <a:t>You can connect with us on the Internet, by email and by phone.  We will also be providing updates on the CMF for those who are interested via email. </a:t>
            </a:r>
            <a:r>
              <a:rPr lang="en-US" sz="1200" i="1" dirty="0">
                <a:solidFill>
                  <a:prstClr val="black"/>
                </a:solidFill>
                <a:cs typeface="Calibri"/>
              </a:rPr>
              <a:t>(Keep this slide up during Q&amp;A) </a:t>
            </a:r>
          </a:p>
          <a:p>
            <a:pPr defTabSz="1970813">
              <a:defRPr/>
            </a:pPr>
            <a:endParaRPr lang="en-US" sz="1200" i="1" dirty="0">
              <a:solidFill>
                <a:prstClr val="black"/>
              </a:solidFill>
              <a:cs typeface="Calibri"/>
            </a:endParaRPr>
          </a:p>
          <a:p>
            <a:pPr defTabSz="1970813">
              <a:defRPr/>
            </a:pPr>
            <a:endParaRPr lang="en-US" sz="1200" dirty="0">
              <a:solidFill>
                <a:prstClr val="black"/>
              </a:solidFill>
              <a:cs typeface="Calibri"/>
            </a:endParaRPr>
          </a:p>
          <a:p>
            <a:pPr defTabSz="1970813">
              <a:defRPr/>
            </a:pPr>
            <a:endParaRPr lang="en-US" sz="1200" dirty="0">
              <a:solidFill>
                <a:prstClr val="black"/>
              </a:solidFill>
              <a:cs typeface="Calibri"/>
            </a:endParaRPr>
          </a:p>
          <a:p>
            <a:endParaRPr lang="en-US" dirty="0"/>
          </a:p>
        </p:txBody>
      </p:sp>
    </p:spTree>
    <p:extLst>
      <p:ext uri="{BB962C8B-B14F-4D97-AF65-F5344CB8AC3E}">
        <p14:creationId xmlns:p14="http://schemas.microsoft.com/office/powerpoint/2010/main" val="3730650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22</a:t>
            </a:fld>
            <a:endParaRPr lang="en-US" dirty="0"/>
          </a:p>
        </p:txBody>
      </p:sp>
    </p:spTree>
    <p:extLst>
      <p:ext uri="{BB962C8B-B14F-4D97-AF65-F5344CB8AC3E}">
        <p14:creationId xmlns:p14="http://schemas.microsoft.com/office/powerpoint/2010/main" val="126335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latin typeface="+mn-lt"/>
              </a:rPr>
              <a:t>Presenter: Mary McCormick (Facilitator)</a:t>
            </a:r>
          </a:p>
          <a:p>
            <a:endParaRPr lang="en-US" sz="1200" dirty="0">
              <a:latin typeface="+mn-lt"/>
            </a:endParaRPr>
          </a:p>
          <a:p>
            <a:r>
              <a:rPr lang="en-US" sz="1200" dirty="0">
                <a:latin typeface="+mn-lt"/>
              </a:rPr>
              <a:t>Welcome and thank you for attending our first quarterly meeting to provide updates on our Action Plan.</a:t>
            </a:r>
          </a:p>
          <a:p>
            <a:endParaRPr lang="en-US" sz="1200" dirty="0">
              <a:latin typeface="+mn-lt"/>
            </a:endParaRPr>
          </a:p>
          <a:p>
            <a:r>
              <a:rPr lang="en-US" sz="1200" dirty="0">
                <a:latin typeface="+mn-lt"/>
              </a:rPr>
              <a:t>Today will go cover: </a:t>
            </a:r>
          </a:p>
          <a:p>
            <a:endParaRPr lang="en-US" sz="1200" dirty="0">
              <a:latin typeface="+mn-lt"/>
            </a:endParaRPr>
          </a:p>
          <a:p>
            <a:pPr marL="884363" indent="-884363" defTabSz="1768815">
              <a:buFont typeface="Arial" panose="020B0604020202020204" pitchFamily="34" charset="0"/>
              <a:buChar char="•"/>
              <a:defRPr/>
            </a:pPr>
            <a:r>
              <a:rPr lang="en-US" sz="1200" dirty="0">
                <a:solidFill>
                  <a:srgbClr val="000000"/>
                </a:solidFill>
                <a:latin typeface="+mn-lt"/>
                <a:cs typeface="Calibri" panose="020F0502020204030204"/>
              </a:rPr>
              <a:t>Summer updates</a:t>
            </a:r>
          </a:p>
          <a:p>
            <a:pPr defTabSz="1768815">
              <a:defRPr/>
            </a:pPr>
            <a:endParaRPr lang="en-US" sz="1200" dirty="0">
              <a:solidFill>
                <a:srgbClr val="000000"/>
              </a:solidFill>
              <a:latin typeface="+mn-lt"/>
              <a:cs typeface="Calibri" panose="020F0502020204030204"/>
            </a:endParaRPr>
          </a:p>
          <a:p>
            <a:pPr marL="884363" indent="-884363" defTabSz="1768815">
              <a:buFont typeface="Arial" panose="020B0604020202020204" pitchFamily="34" charset="0"/>
              <a:buChar char="•"/>
              <a:defRPr/>
            </a:pPr>
            <a:r>
              <a:rPr lang="en-US" sz="1200" dirty="0">
                <a:solidFill>
                  <a:srgbClr val="000000"/>
                </a:solidFill>
                <a:latin typeface="+mn-lt"/>
                <a:cs typeface="Calibri" panose="020F0502020204030204"/>
              </a:rPr>
              <a:t>CMF Action Plan update </a:t>
            </a:r>
          </a:p>
          <a:p>
            <a:pPr marL="884363" indent="-884363" defTabSz="1768815">
              <a:buFont typeface="Arial" panose="020B0604020202020204" pitchFamily="34" charset="0"/>
              <a:buChar char="•"/>
              <a:defRPr/>
            </a:pPr>
            <a:endParaRPr lang="en-US" sz="1200" dirty="0">
              <a:solidFill>
                <a:srgbClr val="000000"/>
              </a:solidFill>
              <a:latin typeface="+mn-lt"/>
              <a:cs typeface="Calibri" panose="020F0502020204030204"/>
            </a:endParaRPr>
          </a:p>
          <a:p>
            <a:pPr marL="884363" indent="-884363" defTabSz="1768815">
              <a:buFont typeface="Arial" panose="020B0604020202020204" pitchFamily="34" charset="0"/>
              <a:buChar char="•"/>
              <a:defRPr/>
            </a:pPr>
            <a:r>
              <a:rPr lang="en-US" sz="1200" dirty="0">
                <a:solidFill>
                  <a:srgbClr val="000000"/>
                </a:solidFill>
                <a:latin typeface="+mn-lt"/>
                <a:cs typeface="Calibri" panose="020F0502020204030204"/>
              </a:rPr>
              <a:t>What you can expect</a:t>
            </a:r>
          </a:p>
          <a:p>
            <a:pPr marL="884363" indent="-884363" defTabSz="1768815">
              <a:buFont typeface="Arial" panose="020B0604020202020204" pitchFamily="34" charset="0"/>
              <a:buChar char="•"/>
              <a:defRPr/>
            </a:pPr>
            <a:endParaRPr lang="en-US" sz="1200" dirty="0">
              <a:solidFill>
                <a:srgbClr val="000000"/>
              </a:solidFill>
              <a:latin typeface="+mn-lt"/>
              <a:cs typeface="Calibri" panose="020F0502020204030204"/>
            </a:endParaRPr>
          </a:p>
          <a:p>
            <a:pPr marL="884363" indent="-884363" defTabSz="1768815">
              <a:buFont typeface="Arial" panose="020B0604020202020204" pitchFamily="34" charset="0"/>
              <a:buChar char="•"/>
              <a:defRPr/>
            </a:pPr>
            <a:r>
              <a:rPr lang="en-US" sz="1200" dirty="0">
                <a:solidFill>
                  <a:srgbClr val="000000"/>
                </a:solidFill>
                <a:latin typeface="+mn-lt"/>
                <a:cs typeface="Calibri" panose="020F0502020204030204"/>
              </a:rPr>
              <a:t>Questions and Answers - </a:t>
            </a:r>
            <a:r>
              <a:rPr lang="en-US" sz="1200" dirty="0">
                <a:latin typeface="+mn-lt"/>
              </a:rPr>
              <a:t>You should have received a comment or question card if you would like to participate in the Q &amp; A session at the conclusion of our presentation.</a:t>
            </a:r>
          </a:p>
          <a:p>
            <a:endParaRPr lang="en-US" sz="1200" dirty="0">
              <a:latin typeface="+mn-lt"/>
            </a:endParaRPr>
          </a:p>
          <a:p>
            <a:r>
              <a:rPr lang="en-US" sz="1200" dirty="0">
                <a:latin typeface="+mn-lt"/>
              </a:rPr>
              <a:t>Introduce our CEO Stephanie Wiggins</a:t>
            </a:r>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3</a:t>
            </a:fld>
            <a:endParaRPr lang="en-US" dirty="0"/>
          </a:p>
        </p:txBody>
      </p:sp>
    </p:spTree>
    <p:extLst>
      <p:ext uri="{BB962C8B-B14F-4D97-AF65-F5344CB8AC3E}">
        <p14:creationId xmlns:p14="http://schemas.microsoft.com/office/powerpoint/2010/main" val="311629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t>Presenter: Stephanie Wiggins, CEO</a:t>
            </a:r>
          </a:p>
          <a:p>
            <a:endParaRPr lang="en-US" sz="1200" dirty="0"/>
          </a:p>
          <a:p>
            <a:r>
              <a:rPr lang="en-US" sz="1200" dirty="0"/>
              <a:t>I joined Metrolink on January 2</a:t>
            </a:r>
            <a:r>
              <a:rPr lang="en-US" sz="1200" baseline="30000" dirty="0"/>
              <a:t>nd</a:t>
            </a:r>
            <a:r>
              <a:rPr lang="en-US" sz="1200" dirty="0"/>
              <a:t> and meeting with this community was a top priority. </a:t>
            </a:r>
          </a:p>
          <a:p>
            <a:endParaRPr lang="en-US" sz="1200" dirty="0"/>
          </a:p>
          <a:p>
            <a:r>
              <a:rPr lang="en-US" sz="1200" dirty="0"/>
              <a:t>I rolled out my vision to focus on the customer. My vision statement is to “Create Value and Exceed Expectations” – and that’s what I plan to do for this community.</a:t>
            </a:r>
          </a:p>
          <a:p>
            <a:endParaRPr lang="en-US" sz="1200" dirty="0"/>
          </a:p>
          <a:p>
            <a:pPr defTabSz="2008259">
              <a:defRPr/>
            </a:pPr>
            <a:r>
              <a:rPr lang="en-US" sz="1200" b="1" dirty="0"/>
              <a:t>"Create Value, Exceed Expectations."</a:t>
            </a:r>
            <a:endParaRPr lang="en-US" sz="1200" dirty="0"/>
          </a:p>
          <a:p>
            <a:endParaRPr lang="en-US" sz="1200" dirty="0">
              <a:ea typeface="Times New Roman" panose="02020603050405020304" pitchFamily="18" charset="0"/>
              <a:cs typeface="Times New Roman" panose="02020603050405020304" pitchFamily="18" charset="0"/>
            </a:endParaRPr>
          </a:p>
          <a:p>
            <a:r>
              <a:rPr lang="en-US" sz="1200" dirty="0">
                <a:ea typeface="Times New Roman" panose="02020603050405020304" pitchFamily="18" charset="0"/>
                <a:cs typeface="Times New Roman" panose="02020603050405020304" pitchFamily="18" charset="0"/>
              </a:rPr>
              <a:t>Customer-Focused Vision: </a:t>
            </a:r>
            <a:endParaRPr lang="en-US" sz="1200" dirty="0">
              <a:ea typeface="Calibri" panose="020F0502020204030204" pitchFamily="34" charset="0"/>
              <a:cs typeface="Times New Roman" panose="02020603050405020304" pitchFamily="18" charset="0"/>
            </a:endParaRPr>
          </a:p>
          <a:p>
            <a:pPr marL="675908" indent="-675908">
              <a:lnSpc>
                <a:spcPct val="150000"/>
              </a:lnSpc>
              <a:buFont typeface="Arial" panose="020B0604020202020204" pitchFamily="34" charset="0"/>
              <a:buChar char="•"/>
              <a:tabLst>
                <a:tab pos="901212" algn="l"/>
              </a:tabLst>
            </a:pPr>
            <a:r>
              <a:rPr lang="en-US" sz="1200" dirty="0">
                <a:ea typeface="Times New Roman" panose="02020603050405020304" pitchFamily="18" charset="0"/>
                <a:cs typeface="Times New Roman" panose="02020603050405020304" pitchFamily="18" charset="0"/>
              </a:rPr>
              <a:t>Safety and Security</a:t>
            </a:r>
            <a:endParaRPr lang="en-US" sz="1200" dirty="0">
              <a:ea typeface="Calibri" panose="020F0502020204030204" pitchFamily="34" charset="0"/>
              <a:cs typeface="Times New Roman" panose="02020603050405020304" pitchFamily="18" charset="0"/>
            </a:endParaRPr>
          </a:p>
          <a:p>
            <a:pPr marL="675908" indent="-675908">
              <a:lnSpc>
                <a:spcPct val="150000"/>
              </a:lnSpc>
              <a:buFont typeface="Arial" panose="020B0604020202020204" pitchFamily="34" charset="0"/>
              <a:buChar char="•"/>
              <a:tabLst>
                <a:tab pos="901212" algn="l"/>
              </a:tabLst>
            </a:pPr>
            <a:r>
              <a:rPr lang="en-US" sz="1200" dirty="0">
                <a:ea typeface="Times New Roman" panose="02020603050405020304" pitchFamily="18" charset="0"/>
                <a:cs typeface="Times New Roman" panose="02020603050405020304" pitchFamily="18" charset="0"/>
              </a:rPr>
              <a:t>An Integrated System</a:t>
            </a:r>
            <a:endParaRPr lang="en-US" sz="1200" dirty="0">
              <a:ea typeface="Calibri" panose="020F0502020204030204" pitchFamily="34" charset="0"/>
              <a:cs typeface="Times New Roman" panose="02020603050405020304" pitchFamily="18" charset="0"/>
            </a:endParaRPr>
          </a:p>
          <a:p>
            <a:pPr marL="675908" indent="-675908">
              <a:lnSpc>
                <a:spcPct val="150000"/>
              </a:lnSpc>
              <a:buFont typeface="Arial" panose="020B0604020202020204" pitchFamily="34" charset="0"/>
              <a:buChar char="•"/>
              <a:tabLst>
                <a:tab pos="901212" algn="l"/>
              </a:tabLst>
            </a:pPr>
            <a:r>
              <a:rPr lang="en-US" sz="1200" dirty="0">
                <a:ea typeface="Times New Roman" panose="02020603050405020304" pitchFamily="18" charset="0"/>
                <a:cs typeface="Times New Roman" panose="02020603050405020304" pitchFamily="18" charset="0"/>
              </a:rPr>
              <a:t>Modernizing Business Practices </a:t>
            </a:r>
          </a:p>
          <a:p>
            <a:pPr marL="675908" indent="-675908">
              <a:lnSpc>
                <a:spcPct val="150000"/>
              </a:lnSpc>
              <a:buFont typeface="Arial" panose="020B0604020202020204" pitchFamily="34" charset="0"/>
              <a:buChar char="•"/>
              <a:tabLst>
                <a:tab pos="901212" algn="l"/>
              </a:tabLst>
            </a:pPr>
            <a:endParaRPr lang="en-US" sz="1200" dirty="0">
              <a:ea typeface="Calibri" panose="020F0502020204030204" pitchFamily="34" charset="0"/>
              <a:cs typeface="Times New Roman" panose="02020603050405020304" pitchFamily="18" charset="0"/>
            </a:endParaRPr>
          </a:p>
          <a:p>
            <a:pPr defTabSz="4083191">
              <a:defRPr/>
            </a:pPr>
            <a:endParaRPr lang="en-US" sz="1200" dirty="0">
              <a:cs typeface="Calibri"/>
            </a:endParaRPr>
          </a:p>
          <a:p>
            <a:pPr defTabSz="4083191">
              <a:defRPr/>
            </a:pPr>
            <a:endParaRPr lang="en-US" sz="1200" dirty="0">
              <a:cs typeface="Calibri"/>
            </a:endParaRPr>
          </a:p>
          <a:p>
            <a:endParaRPr lang="en-US" sz="1200" dirty="0"/>
          </a:p>
          <a:p>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4</a:t>
            </a:fld>
            <a:endParaRPr lang="en-US" dirty="0"/>
          </a:p>
        </p:txBody>
      </p:sp>
    </p:spTree>
    <p:extLst>
      <p:ext uri="{BB962C8B-B14F-4D97-AF65-F5344CB8AC3E}">
        <p14:creationId xmlns:p14="http://schemas.microsoft.com/office/powerpoint/2010/main" val="1543759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t>Presenter: Stephanie Wiggins, CEO</a:t>
            </a:r>
          </a:p>
          <a:p>
            <a:endParaRPr lang="en-US" sz="1200" dirty="0"/>
          </a:p>
          <a:p>
            <a:pPr marL="563257" indent="-563257">
              <a:buFont typeface="Arial" panose="020B0604020202020204" pitchFamily="34" charset="0"/>
              <a:buChar char="•"/>
            </a:pPr>
            <a:r>
              <a:rPr lang="en-US" sz="1200" b="1" dirty="0"/>
              <a:t>Record Ridership</a:t>
            </a:r>
          </a:p>
          <a:p>
            <a:pPr marL="1567386" lvl="1" indent="-563257">
              <a:buFont typeface="Arial" panose="020B0604020202020204" pitchFamily="34" charset="0"/>
              <a:buChar char="•"/>
            </a:pPr>
            <a:r>
              <a:rPr lang="en-US" sz="1200" dirty="0">
                <a:solidFill>
                  <a:srgbClr val="000000"/>
                </a:solidFill>
                <a:ea typeface="Calibri" panose="020F0502020204030204" pitchFamily="34" charset="0"/>
                <a:cs typeface="Times New Roman" panose="02020603050405020304" pitchFamily="18" charset="0"/>
              </a:rPr>
              <a:t>Metrolink had the </a:t>
            </a:r>
            <a:r>
              <a:rPr lang="en-US" sz="1200" u="sng" dirty="0">
                <a:solidFill>
                  <a:srgbClr val="000000"/>
                </a:solidFill>
                <a:ea typeface="Calibri" panose="020F0502020204030204" pitchFamily="34" charset="0"/>
                <a:cs typeface="Times New Roman" panose="02020603050405020304" pitchFamily="18" charset="0"/>
              </a:rPr>
              <a:t>highest ridership</a:t>
            </a:r>
            <a:r>
              <a:rPr lang="en-US" sz="1200" dirty="0">
                <a:solidFill>
                  <a:srgbClr val="000000"/>
                </a:solidFill>
                <a:ea typeface="Calibri" panose="020F0502020204030204" pitchFamily="34" charset="0"/>
                <a:cs typeface="Times New Roman" panose="02020603050405020304" pitchFamily="18" charset="0"/>
              </a:rPr>
              <a:t> in its almost 27-year history, last fiscal year</a:t>
            </a:r>
          </a:p>
          <a:p>
            <a:pPr marL="1567386" lvl="1" indent="-563257">
              <a:buFont typeface="Arial" panose="020B0604020202020204" pitchFamily="34" charset="0"/>
              <a:buChar char="•"/>
            </a:pPr>
            <a:r>
              <a:rPr lang="en-US" sz="1200" dirty="0">
                <a:solidFill>
                  <a:srgbClr val="000000"/>
                </a:solidFill>
                <a:ea typeface="Calibri" panose="020F0502020204030204" pitchFamily="34" charset="0"/>
                <a:cs typeface="Times New Roman" panose="02020603050405020304" pitchFamily="18" charset="0"/>
              </a:rPr>
              <a:t>More than 11.9 million boardings last year</a:t>
            </a:r>
          </a:p>
          <a:p>
            <a:pPr marL="1567386" lvl="1" indent="-563257">
              <a:lnSpc>
                <a:spcPct val="107000"/>
              </a:lnSpc>
              <a:spcAft>
                <a:spcPts val="1577"/>
              </a:spcAft>
              <a:buFont typeface="Arial" panose="020B0604020202020204" pitchFamily="34" charset="0"/>
              <a:buChar char="•"/>
            </a:pPr>
            <a:r>
              <a:rPr lang="en-US" sz="1200" dirty="0">
                <a:solidFill>
                  <a:srgbClr val="000000"/>
                </a:solidFill>
                <a:ea typeface="Calibri" panose="020F0502020204030204" pitchFamily="34" charset="0"/>
                <a:cs typeface="Times New Roman" panose="02020603050405020304" pitchFamily="18" charset="0"/>
              </a:rPr>
              <a:t>The previous record was set 10 years ago when gas prices were the highest in history</a:t>
            </a:r>
          </a:p>
          <a:p>
            <a:pPr marL="1567386" lvl="1" indent="-563257">
              <a:lnSpc>
                <a:spcPct val="107000"/>
              </a:lnSpc>
              <a:spcAft>
                <a:spcPts val="1577"/>
              </a:spcAft>
              <a:buFont typeface="Arial" panose="020B0604020202020204" pitchFamily="34" charset="0"/>
              <a:buChar char="•"/>
            </a:pPr>
            <a:endParaRPr lang="en-US" sz="1200" dirty="0">
              <a:solidFill>
                <a:srgbClr val="000000"/>
              </a:solidFill>
              <a:ea typeface="Calibri" panose="020F0502020204030204" pitchFamily="34" charset="0"/>
              <a:cs typeface="Times New Roman" panose="02020603050405020304" pitchFamily="18" charset="0"/>
            </a:endParaRPr>
          </a:p>
          <a:p>
            <a:pPr marL="331653" indent="-331653">
              <a:buFont typeface="Arial" panose="020B0604020202020204" pitchFamily="34" charset="0"/>
              <a:buChar char="•"/>
            </a:pPr>
            <a:r>
              <a:rPr lang="en-US" sz="1200" b="1" dirty="0"/>
              <a:t>Farewell to Locomotive 800 – The Oldest</a:t>
            </a:r>
            <a:r>
              <a:rPr lang="en-US" sz="1200" dirty="0">
                <a:solidFill>
                  <a:srgbClr val="403F42"/>
                </a:solidFill>
                <a:ea typeface="Calibri" panose="020F0502020204030204" pitchFamily="34" charset="0"/>
              </a:rPr>
              <a:t>, loudest continuously active engine in Metrolink’s fleet having started its service in 1981 in an Amtrak locomotive before coming to Metrolink in 2005.</a:t>
            </a:r>
            <a:endParaRPr lang="en-US" sz="1200" dirty="0">
              <a:ea typeface="Calibri" panose="020F0502020204030204" pitchFamily="34" charset="0"/>
            </a:endParaRPr>
          </a:p>
          <a:p>
            <a:pPr marL="1548663" lvl="1" indent="-563257">
              <a:buFont typeface="Arial" panose="020B0604020202020204" pitchFamily="34" charset="0"/>
              <a:buChar char="•"/>
            </a:pPr>
            <a:endParaRPr lang="en-US" sz="1200" dirty="0">
              <a:solidFill>
                <a:srgbClr val="403F42"/>
              </a:solidFill>
              <a:ea typeface="Calibri" panose="020F0502020204030204" pitchFamily="34" charset="0"/>
              <a:cs typeface="Calibri" panose="020F0502020204030204" pitchFamily="34" charset="0"/>
            </a:endParaRPr>
          </a:p>
          <a:p>
            <a:pPr marL="1548663" lvl="1" indent="-563257">
              <a:buFont typeface="Arial" panose="020B0604020202020204" pitchFamily="34" charset="0"/>
              <a:buChar char="•"/>
            </a:pPr>
            <a:r>
              <a:rPr lang="en-US" sz="1200" dirty="0">
                <a:solidFill>
                  <a:srgbClr val="403F42"/>
                </a:solidFill>
                <a:ea typeface="Calibri" panose="020F0502020204030204" pitchFamily="34" charset="0"/>
                <a:cs typeface="Calibri" panose="020F0502020204030204" pitchFamily="34" charset="0"/>
              </a:rPr>
              <a:t>Locomotive 800 - Least favorite piece of equipment has taken its last ride </a:t>
            </a:r>
            <a:r>
              <a:rPr lang="en-US" sz="1200" b="1" dirty="0">
                <a:solidFill>
                  <a:srgbClr val="403F42"/>
                </a:solidFill>
                <a:ea typeface="Calibri" panose="020F0502020204030204" pitchFamily="34" charset="0"/>
                <a:cs typeface="Calibri" panose="020F0502020204030204" pitchFamily="34" charset="0"/>
              </a:rPr>
              <a:t>(2005- 2019)  - 14 years</a:t>
            </a:r>
          </a:p>
          <a:p>
            <a:pPr marL="1548663" lvl="1" indent="-563257">
              <a:buFont typeface="Arial" panose="020B0604020202020204" pitchFamily="34" charset="0"/>
              <a:buChar char="•"/>
            </a:pPr>
            <a:endParaRPr lang="en-US" sz="1200" b="1" dirty="0">
              <a:solidFill>
                <a:srgbClr val="403F42"/>
              </a:solidFill>
              <a:ea typeface="Calibri" panose="020F0502020204030204" pitchFamily="34" charset="0"/>
              <a:cs typeface="Calibri" panose="020F0502020204030204" pitchFamily="34" charset="0"/>
            </a:endParaRPr>
          </a:p>
          <a:p>
            <a:pPr marL="1548663" lvl="1" indent="-563257">
              <a:buFont typeface="Arial" panose="020B0604020202020204" pitchFamily="34" charset="0"/>
              <a:buChar char="•"/>
            </a:pPr>
            <a:r>
              <a:rPr lang="en-US" sz="1200" dirty="0">
                <a:solidFill>
                  <a:srgbClr val="403F42"/>
                </a:solidFill>
                <a:ea typeface="Calibri" panose="020F0502020204030204" pitchFamily="34" charset="0"/>
                <a:cs typeface="Calibri" panose="020F0502020204030204" pitchFamily="34" charset="0"/>
              </a:rPr>
              <a:t>As part of our process of having a more environmentally friendly fleet, we’ve brought in these Tier 4 locomotives and we’ve decommissioned less efficient trains including this one. </a:t>
            </a:r>
          </a:p>
          <a:p>
            <a:pPr marL="985407" lvl="1"/>
            <a:endParaRPr lang="en-US" sz="1200" dirty="0">
              <a:solidFill>
                <a:srgbClr val="403F42"/>
              </a:solidFill>
              <a:ea typeface="Calibri" panose="020F0502020204030204" pitchFamily="34" charset="0"/>
              <a:cs typeface="Calibri" panose="020F0502020204030204" pitchFamily="34" charset="0"/>
            </a:endParaRPr>
          </a:p>
          <a:p>
            <a:pPr marL="1317059" lvl="1" indent="-331653">
              <a:buFont typeface="Arial" panose="020B0604020202020204" pitchFamily="34" charset="0"/>
              <a:buChar char="•"/>
            </a:pPr>
            <a:r>
              <a:rPr lang="en-US" sz="1200" dirty="0">
                <a:solidFill>
                  <a:srgbClr val="403F42"/>
                </a:solidFill>
                <a:ea typeface="Calibri" panose="020F0502020204030204" pitchFamily="34" charset="0"/>
                <a:cs typeface="Calibri" panose="020F0502020204030204" pitchFamily="34" charset="0"/>
              </a:rPr>
              <a:t>   South Coast Air Quality Management District (SCAQMD) visited the Central Maintenance Facility (CMF) to certify the engine block of Engine No. 800 was drilled, permanently disabling the</a:t>
            </a:r>
          </a:p>
          <a:p>
            <a:pPr marL="985407" lvl="1"/>
            <a:r>
              <a:rPr lang="en-US" sz="1200" dirty="0">
                <a:solidFill>
                  <a:srgbClr val="403F42"/>
                </a:solidFill>
                <a:ea typeface="Calibri" panose="020F0502020204030204" pitchFamily="34" charset="0"/>
                <a:cs typeface="Calibri" panose="020F0502020204030204" pitchFamily="34" charset="0"/>
              </a:rPr>
              <a:t>        engine</a:t>
            </a:r>
          </a:p>
          <a:p>
            <a:pPr marL="1548663" lvl="1" indent="-563257">
              <a:buFont typeface="Arial" panose="020B0604020202020204" pitchFamily="34" charset="0"/>
              <a:buChar char="•"/>
            </a:pPr>
            <a:endParaRPr lang="en-US" sz="1200" b="1" dirty="0"/>
          </a:p>
          <a:p>
            <a:pPr marL="563257" indent="-563257">
              <a:buFont typeface="Arial" panose="020B0604020202020204" pitchFamily="34" charset="0"/>
              <a:buChar char="•"/>
            </a:pPr>
            <a:r>
              <a:rPr lang="en-US" sz="1200" b="1" dirty="0"/>
              <a:t>Metrolink Cares</a:t>
            </a:r>
          </a:p>
          <a:p>
            <a:pPr marL="985407" lvl="1" defTabSz="2008259">
              <a:lnSpc>
                <a:spcPct val="150000"/>
              </a:lnSpc>
              <a:defRPr/>
            </a:pPr>
            <a:r>
              <a:rPr lang="en-US" sz="1200" dirty="0">
                <a:ea typeface="Calibri" panose="020F0502020204030204" pitchFamily="34" charset="0"/>
              </a:rPr>
              <a:t>This summer we launched the Metrolink Cares program where the agency is supporting other causes that improve lives for the people in the community we serve.</a:t>
            </a:r>
            <a:r>
              <a:rPr lang="en-US" sz="1200" dirty="0">
                <a:solidFill>
                  <a:srgbClr val="333333"/>
                </a:solidFill>
                <a:ea typeface="Times New Roman" panose="02020603050405020304" pitchFamily="18" charset="0"/>
              </a:rPr>
              <a:t> Metrolink connects people to opportunity and Metrolink Cares helps people to connect to resources that can help them. </a:t>
            </a:r>
            <a:endParaRPr lang="en-US" sz="1200" dirty="0">
              <a:solidFill>
                <a:prstClr val="black"/>
              </a:solidFill>
              <a:ea typeface="Calibri" panose="020F0502020204030204" pitchFamily="34" charset="0"/>
            </a:endParaRPr>
          </a:p>
          <a:p>
            <a:pPr lvl="1"/>
            <a:endParaRPr lang="en-US" sz="1200" dirty="0">
              <a:ea typeface="Calibri" panose="020F0502020204030204" pitchFamily="34" charset="0"/>
            </a:endParaRPr>
          </a:p>
          <a:p>
            <a:pPr lvl="1"/>
            <a:r>
              <a:rPr lang="en-US" sz="1200" dirty="0">
                <a:ea typeface="Calibri" panose="020F0502020204030204" pitchFamily="34" charset="0"/>
              </a:rPr>
              <a:t>Some examples:</a:t>
            </a:r>
          </a:p>
          <a:p>
            <a:pPr marL="1323362" lvl="1" indent="-337955">
              <a:buFont typeface="Arial" panose="020B0604020202020204" pitchFamily="34" charset="0"/>
              <a:buChar char="•"/>
            </a:pPr>
            <a:r>
              <a:rPr lang="en-US" sz="1200" dirty="0">
                <a:ea typeface="Calibri" panose="020F0502020204030204" pitchFamily="34" charset="0"/>
              </a:rPr>
              <a:t>American Heart Association – supporting Pasadena Heart Walk on Sept. 28</a:t>
            </a:r>
          </a:p>
          <a:p>
            <a:pPr marL="1323362" lvl="1" indent="-337955">
              <a:buFont typeface="Arial" panose="020B0604020202020204" pitchFamily="34" charset="0"/>
              <a:buChar char="•"/>
            </a:pPr>
            <a:r>
              <a:rPr lang="en-US" sz="1200" dirty="0">
                <a:ea typeface="Calibri" panose="020F0502020204030204" pitchFamily="34" charset="0"/>
              </a:rPr>
              <a:t>Tierra del Sol</a:t>
            </a:r>
          </a:p>
          <a:p>
            <a:pPr marL="1323362" lvl="1" indent="-337955">
              <a:buFont typeface="Arial" panose="020B0604020202020204" pitchFamily="34" charset="0"/>
              <a:buChar char="•"/>
            </a:pPr>
            <a:r>
              <a:rPr lang="en-US" sz="1200" dirty="0">
                <a:ea typeface="Calibri" panose="020F0502020204030204" pitchFamily="34" charset="0"/>
              </a:rPr>
              <a:t>The Wiley Center </a:t>
            </a:r>
          </a:p>
          <a:p>
            <a:pPr lvl="1"/>
            <a:r>
              <a:rPr lang="en-US" sz="1200" dirty="0">
                <a:ea typeface="Calibri" panose="020F0502020204030204" pitchFamily="34" charset="0"/>
              </a:rPr>
              <a:t> </a:t>
            </a:r>
          </a:p>
          <a:p>
            <a:pPr marL="563257" indent="-563257">
              <a:buFont typeface="Arial" panose="020B0604020202020204" pitchFamily="34" charset="0"/>
              <a:buChar char="•"/>
            </a:pPr>
            <a:r>
              <a:rPr lang="en-US" sz="1200" b="1" dirty="0"/>
              <a:t>City of Los Angeles Taylor Yard  G2 River Park Project</a:t>
            </a:r>
          </a:p>
          <a:p>
            <a:pPr marL="1567386" lvl="1" indent="-563257">
              <a:buFont typeface="Arial" panose="020B0604020202020204" pitchFamily="34" charset="0"/>
              <a:buChar char="•"/>
            </a:pPr>
            <a:r>
              <a:rPr lang="en-US" sz="1200" dirty="0"/>
              <a:t>Kick-off this summer</a:t>
            </a:r>
          </a:p>
          <a:p>
            <a:pPr marL="1567386" lvl="1" indent="-563257">
              <a:buFont typeface="Arial" panose="020B0604020202020204" pitchFamily="34" charset="0"/>
              <a:buChar char="•"/>
            </a:pPr>
            <a:r>
              <a:rPr lang="en-US" sz="1200" dirty="0"/>
              <a:t>42-acre project</a:t>
            </a:r>
          </a:p>
          <a:p>
            <a:pPr marL="1567386" lvl="1" indent="-563257">
              <a:buFont typeface="Arial" panose="020B0604020202020204" pitchFamily="34" charset="0"/>
              <a:buChar char="•"/>
            </a:pPr>
            <a:r>
              <a:rPr lang="en-US" sz="1200" dirty="0"/>
              <a:t>G2 parcel is one portion of a 244-acre property and is an open space along the LA River</a:t>
            </a:r>
          </a:p>
          <a:p>
            <a:pPr marL="1567386" lvl="1" indent="-563257">
              <a:buFont typeface="Arial" panose="020B0604020202020204" pitchFamily="34" charset="0"/>
              <a:buChar char="•"/>
            </a:pPr>
            <a:r>
              <a:rPr lang="en-US" sz="1200" dirty="0"/>
              <a:t>Construction impacts are communicated to the local residents</a:t>
            </a:r>
          </a:p>
          <a:p>
            <a:pPr marL="1567386" lvl="1" indent="-563257">
              <a:buFont typeface="Arial" panose="020B0604020202020204" pitchFamily="34" charset="0"/>
              <a:buChar char="•"/>
            </a:pPr>
            <a:r>
              <a:rPr lang="en-US" sz="1200" dirty="0"/>
              <a:t>Noise from this project is not a part of a Metrolink project contact Lyndsay.naish@lacity.org  for more information</a:t>
            </a:r>
          </a:p>
          <a:p>
            <a:pPr marL="563257" indent="-563257">
              <a:buFont typeface="Arial" panose="020B0604020202020204" pitchFamily="34" charset="0"/>
              <a:buChar char="•"/>
            </a:pPr>
            <a:endParaRPr lang="en-US" sz="1200" dirty="0"/>
          </a:p>
          <a:p>
            <a:pPr marL="563257" indent="-563257" defTabSz="2008259">
              <a:buFont typeface="Arial" panose="020B0604020202020204" pitchFamily="34" charset="0"/>
              <a:buChar char="•"/>
              <a:defRPr/>
            </a:pPr>
            <a:r>
              <a:rPr lang="en-US" sz="1200" b="1" dirty="0"/>
              <a:t>Your Neighborhood Leadership Team – </a:t>
            </a:r>
            <a:r>
              <a:rPr lang="en-US" sz="1200" dirty="0"/>
              <a:t>And we are excited about some new additions we’ve made to the team that serves you.</a:t>
            </a:r>
            <a:endParaRPr lang="en-US" sz="1200" b="1" dirty="0"/>
          </a:p>
          <a:p>
            <a:pPr defTabSz="2008259">
              <a:defRPr/>
            </a:pPr>
            <a:r>
              <a:rPr lang="en-US" sz="1200" dirty="0"/>
              <a:t>        (next slide)</a:t>
            </a:r>
          </a:p>
          <a:p>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5</a:t>
            </a:fld>
            <a:endParaRPr lang="en-US" dirty="0"/>
          </a:p>
        </p:txBody>
      </p:sp>
    </p:spTree>
    <p:extLst>
      <p:ext uri="{BB962C8B-B14F-4D97-AF65-F5344CB8AC3E}">
        <p14:creationId xmlns:p14="http://schemas.microsoft.com/office/powerpoint/2010/main" val="3201589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cs typeface="Calibri"/>
              </a:rPr>
              <a:t>Presenter: Stephanie Wiggins – CEO </a:t>
            </a:r>
          </a:p>
          <a:p>
            <a:endParaRPr lang="en-US" sz="1200" dirty="0"/>
          </a:p>
          <a:p>
            <a:r>
              <a:rPr lang="en-US" sz="1200" dirty="0">
                <a:cs typeface="Calibri"/>
              </a:rPr>
              <a:t>Introduce my NEIGHBORHOOD LEADERSHIP TEAM </a:t>
            </a:r>
            <a:endParaRPr lang="en-US" sz="1200" dirty="0"/>
          </a:p>
          <a:p>
            <a:pPr marL="225303" defTabSz="1802424">
              <a:spcBef>
                <a:spcPct val="0"/>
              </a:spcBef>
              <a:spcAft>
                <a:spcPts val="1182"/>
              </a:spcAft>
              <a:defRPr/>
            </a:pPr>
            <a:r>
              <a:rPr lang="en-US" altLang="x-none" sz="1200" b="1" u="sng" dirty="0">
                <a:solidFill>
                  <a:srgbClr val="000000"/>
                </a:solidFill>
              </a:rPr>
              <a:t>Operations:</a:t>
            </a:r>
          </a:p>
          <a:p>
            <a:pPr marL="225303" defTabSz="1802424">
              <a:spcBef>
                <a:spcPct val="0"/>
              </a:spcBef>
              <a:spcAft>
                <a:spcPts val="1182"/>
              </a:spcAft>
              <a:defRPr/>
            </a:pPr>
            <a:r>
              <a:rPr lang="en-US" altLang="x-none" sz="1200" b="1" dirty="0">
                <a:solidFill>
                  <a:srgbClr val="000000"/>
                </a:solidFill>
              </a:rPr>
              <a:t>Eric Hosey, </a:t>
            </a:r>
            <a:r>
              <a:rPr lang="en-US" altLang="x-none" sz="1200" dirty="0">
                <a:solidFill>
                  <a:srgbClr val="000000"/>
                </a:solidFill>
              </a:rPr>
              <a:t>Chief Operating Officer</a:t>
            </a:r>
            <a:endParaRPr lang="en-US" altLang="x-none" sz="1200" b="1" dirty="0">
              <a:solidFill>
                <a:srgbClr val="000000"/>
              </a:solidFill>
            </a:endParaRPr>
          </a:p>
          <a:p>
            <a:pPr marL="225303" defTabSz="1802424">
              <a:spcBef>
                <a:spcPct val="0"/>
              </a:spcBef>
              <a:spcAft>
                <a:spcPts val="1182"/>
              </a:spcAft>
              <a:defRPr/>
            </a:pPr>
            <a:r>
              <a:rPr lang="en-US" altLang="x-none" sz="1200" b="1" dirty="0">
                <a:solidFill>
                  <a:srgbClr val="000000"/>
                </a:solidFill>
              </a:rPr>
              <a:t>Justin Fornelli</a:t>
            </a:r>
            <a:r>
              <a:rPr lang="en-US" altLang="x-none" sz="1200" dirty="0">
                <a:solidFill>
                  <a:srgbClr val="000000"/>
                </a:solidFill>
              </a:rPr>
              <a:t>, Chief, Program Delivery</a:t>
            </a:r>
          </a:p>
          <a:p>
            <a:pPr marL="225303" defTabSz="1802424">
              <a:spcBef>
                <a:spcPct val="0"/>
              </a:spcBef>
              <a:spcAft>
                <a:spcPts val="1182"/>
              </a:spcAft>
              <a:defRPr/>
            </a:pPr>
            <a:r>
              <a:rPr lang="en-US" altLang="x-none" sz="1200" b="1" dirty="0">
                <a:solidFill>
                  <a:srgbClr val="000000"/>
                </a:solidFill>
              </a:rPr>
              <a:t>Darrell Maxey, </a:t>
            </a:r>
            <a:r>
              <a:rPr lang="en-US" altLang="x-none" sz="1200" dirty="0">
                <a:solidFill>
                  <a:srgbClr val="000000"/>
                </a:solidFill>
              </a:rPr>
              <a:t>Chief Mobilization, Transition and Special Projects</a:t>
            </a:r>
          </a:p>
          <a:p>
            <a:pPr marL="225303" defTabSz="1802424">
              <a:spcBef>
                <a:spcPct val="0"/>
              </a:spcBef>
              <a:spcAft>
                <a:spcPts val="1182"/>
              </a:spcAft>
              <a:defRPr/>
            </a:pPr>
            <a:r>
              <a:rPr lang="en-US" altLang="x-none" sz="1200" b="1" dirty="0">
                <a:solidFill>
                  <a:srgbClr val="000000"/>
                </a:solidFill>
              </a:rPr>
              <a:t>Rod Bailey, </a:t>
            </a:r>
            <a:r>
              <a:rPr lang="en-US" altLang="x-none" sz="1200" dirty="0">
                <a:solidFill>
                  <a:srgbClr val="000000"/>
                </a:solidFill>
              </a:rPr>
              <a:t>Deputy Chief Operating Officer</a:t>
            </a:r>
          </a:p>
          <a:p>
            <a:pPr marL="225303" defTabSz="1802424">
              <a:spcBef>
                <a:spcPct val="0"/>
              </a:spcBef>
              <a:spcAft>
                <a:spcPts val="1182"/>
              </a:spcAft>
              <a:defRPr/>
            </a:pPr>
            <a:r>
              <a:rPr lang="en-US" altLang="x-none" sz="1200" b="1" dirty="0">
                <a:solidFill>
                  <a:srgbClr val="000000"/>
                </a:solidFill>
              </a:rPr>
              <a:t>Luis Carrasquero, </a:t>
            </a:r>
            <a:r>
              <a:rPr lang="en-US" altLang="x-none" sz="1200" dirty="0">
                <a:solidFill>
                  <a:srgbClr val="000000"/>
                </a:solidFill>
              </a:rPr>
              <a:t>Interim Director, Maintenance of Equipment </a:t>
            </a:r>
          </a:p>
          <a:p>
            <a:pPr marL="225303" defTabSz="1802424">
              <a:spcBef>
                <a:spcPct val="0"/>
              </a:spcBef>
              <a:spcAft>
                <a:spcPts val="1182"/>
              </a:spcAft>
              <a:defRPr/>
            </a:pPr>
            <a:r>
              <a:rPr lang="en-US" altLang="x-none" sz="1200" b="1" dirty="0">
                <a:solidFill>
                  <a:srgbClr val="000000"/>
                </a:solidFill>
              </a:rPr>
              <a:t>Eric Poghosyan, </a:t>
            </a:r>
            <a:r>
              <a:rPr lang="en-US" altLang="x-none" sz="1200" dirty="0">
                <a:solidFill>
                  <a:srgbClr val="000000"/>
                </a:solidFill>
              </a:rPr>
              <a:t>Senior Manager, Facilities and Fleet Maintenance</a:t>
            </a:r>
          </a:p>
          <a:p>
            <a:pPr marL="225303" defTabSz="1802424">
              <a:spcBef>
                <a:spcPct val="0"/>
              </a:spcBef>
              <a:spcAft>
                <a:spcPts val="1182"/>
              </a:spcAft>
              <a:defRPr/>
            </a:pPr>
            <a:endParaRPr lang="en-US" altLang="x-none" sz="1200" b="1" dirty="0"/>
          </a:p>
          <a:p>
            <a:pPr marL="225303" defTabSz="1802424">
              <a:spcBef>
                <a:spcPct val="0"/>
              </a:spcBef>
              <a:spcAft>
                <a:spcPts val="1182"/>
              </a:spcAft>
              <a:defRPr/>
            </a:pPr>
            <a:r>
              <a:rPr lang="en-US" altLang="x-none" sz="1200" b="1" u="sng" dirty="0">
                <a:solidFill>
                  <a:srgbClr val="000000"/>
                </a:solidFill>
              </a:rPr>
              <a:t>Community Relations:</a:t>
            </a:r>
          </a:p>
          <a:p>
            <a:pPr defTabSz="3664686">
              <a:spcBef>
                <a:spcPct val="0"/>
              </a:spcBef>
              <a:spcAft>
                <a:spcPts val="2404"/>
              </a:spcAft>
              <a:defRPr/>
            </a:pPr>
            <a:r>
              <a:rPr lang="en-US" altLang="x-none" sz="1200" b="1" dirty="0">
                <a:solidFill>
                  <a:srgbClr val="000000"/>
                </a:solidFill>
              </a:rPr>
              <a:t>  Todd McIntyre, </a:t>
            </a:r>
            <a:r>
              <a:rPr lang="en-US" altLang="x-none" sz="1200" dirty="0">
                <a:solidFill>
                  <a:srgbClr val="000000"/>
                </a:solidFill>
              </a:rPr>
              <a:t>Chief Strategy Officer</a:t>
            </a:r>
          </a:p>
          <a:p>
            <a:pPr defTabSz="3664686">
              <a:spcBef>
                <a:spcPct val="0"/>
              </a:spcBef>
              <a:spcAft>
                <a:spcPts val="2404"/>
              </a:spcAft>
              <a:defRPr/>
            </a:pPr>
            <a:r>
              <a:rPr lang="en-US" altLang="x-none" sz="1200" dirty="0">
                <a:solidFill>
                  <a:srgbClr val="000000"/>
                </a:solidFill>
              </a:rPr>
              <a:t>  </a:t>
            </a:r>
            <a:r>
              <a:rPr lang="en-US" altLang="x-none" sz="1200" b="1" dirty="0">
                <a:solidFill>
                  <a:srgbClr val="000000"/>
                </a:solidFill>
              </a:rPr>
              <a:t>Jeffery Dunn, </a:t>
            </a:r>
            <a:r>
              <a:rPr lang="en-US" altLang="x-none" sz="1200" dirty="0">
                <a:solidFill>
                  <a:srgbClr val="000000"/>
                </a:solidFill>
              </a:rPr>
              <a:t>Director, Government Relations</a:t>
            </a:r>
          </a:p>
          <a:p>
            <a:pPr defTabSz="3664686">
              <a:spcBef>
                <a:spcPct val="0"/>
              </a:spcBef>
              <a:spcAft>
                <a:spcPts val="2404"/>
              </a:spcAft>
              <a:defRPr/>
            </a:pPr>
            <a:r>
              <a:rPr lang="en-US" altLang="x-none" sz="1200" b="1" dirty="0">
                <a:solidFill>
                  <a:srgbClr val="000000"/>
                </a:solidFill>
              </a:rPr>
              <a:t>  Alex Davis, </a:t>
            </a:r>
            <a:r>
              <a:rPr lang="en-US" altLang="x-none" sz="1200" dirty="0">
                <a:solidFill>
                  <a:srgbClr val="000000"/>
                </a:solidFill>
              </a:rPr>
              <a:t>Senior Manager, Government Relations </a:t>
            </a:r>
            <a:endParaRPr lang="en-US" altLang="x-none" sz="1200" b="1" dirty="0">
              <a:solidFill>
                <a:srgbClr val="000000"/>
              </a:solidFill>
            </a:endParaRPr>
          </a:p>
          <a:p>
            <a:pPr defTabSz="3664686">
              <a:spcBef>
                <a:spcPct val="0"/>
              </a:spcBef>
              <a:spcAft>
                <a:spcPts val="2404"/>
              </a:spcAft>
              <a:defRPr/>
            </a:pPr>
            <a:r>
              <a:rPr lang="en-US" altLang="x-none" sz="1200" b="1" dirty="0">
                <a:solidFill>
                  <a:srgbClr val="000000"/>
                </a:solidFill>
              </a:rPr>
              <a:t>  Sylvia Novoa, </a:t>
            </a:r>
            <a:r>
              <a:rPr lang="en-US" altLang="x-none" sz="1200" dirty="0">
                <a:solidFill>
                  <a:srgbClr val="000000"/>
                </a:solidFill>
              </a:rPr>
              <a:t>Community Relations Manager</a:t>
            </a:r>
            <a:endParaRPr lang="en-US" altLang="x-none" sz="1200" b="1" dirty="0">
              <a:solidFill>
                <a:srgbClr val="000000"/>
              </a:solidFill>
            </a:endParaRPr>
          </a:p>
          <a:p>
            <a:pPr defTabSz="3664686">
              <a:spcBef>
                <a:spcPct val="0"/>
              </a:spcBef>
              <a:spcAft>
                <a:spcPts val="2404"/>
              </a:spcAft>
              <a:defRPr/>
            </a:pPr>
            <a:r>
              <a:rPr lang="en-US" altLang="x-none" sz="1200" b="1" dirty="0">
                <a:solidFill>
                  <a:srgbClr val="000000"/>
                </a:solidFill>
              </a:rPr>
              <a:t>  Javier Hernandez, </a:t>
            </a:r>
            <a:r>
              <a:rPr lang="en-US" altLang="x-none" sz="1200" dirty="0">
                <a:solidFill>
                  <a:srgbClr val="000000"/>
                </a:solidFill>
              </a:rPr>
              <a:t>SCORE Community Relations Manager</a:t>
            </a:r>
          </a:p>
          <a:p>
            <a:pPr defTabSz="3664686">
              <a:spcBef>
                <a:spcPct val="0"/>
              </a:spcBef>
              <a:spcAft>
                <a:spcPts val="2404"/>
              </a:spcAft>
              <a:defRPr/>
            </a:pPr>
            <a:r>
              <a:rPr lang="en-US" altLang="x-none" sz="1200" b="1" dirty="0">
                <a:solidFill>
                  <a:srgbClr val="000000"/>
                </a:solidFill>
              </a:rPr>
              <a:t>  </a:t>
            </a:r>
          </a:p>
          <a:p>
            <a:pPr marL="225303">
              <a:spcBef>
                <a:spcPct val="0"/>
              </a:spcBef>
              <a:spcAft>
                <a:spcPts val="1182"/>
              </a:spcAft>
            </a:pPr>
            <a:endParaRPr lang="en-US" altLang="x-none" sz="1200" b="1" dirty="0"/>
          </a:p>
          <a:p>
            <a:pPr marL="225303">
              <a:spcBef>
                <a:spcPct val="0"/>
              </a:spcBef>
              <a:spcAft>
                <a:spcPts val="1182"/>
              </a:spcAft>
            </a:pPr>
            <a:r>
              <a:rPr lang="en-US" altLang="x-none" sz="1200" dirty="0"/>
              <a:t>Transition to Action Plan</a:t>
            </a:r>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6</a:t>
            </a:fld>
            <a:endParaRPr lang="en-US" dirty="0"/>
          </a:p>
        </p:txBody>
      </p:sp>
    </p:spTree>
    <p:extLst>
      <p:ext uri="{BB962C8B-B14F-4D97-AF65-F5344CB8AC3E}">
        <p14:creationId xmlns:p14="http://schemas.microsoft.com/office/powerpoint/2010/main" val="2142611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r>
              <a:rPr lang="en-US" sz="1200" dirty="0">
                <a:latin typeface="+mn-lt"/>
              </a:rPr>
              <a:t>Presenter: Stephanie Wiggins, CEO</a:t>
            </a:r>
          </a:p>
          <a:p>
            <a:endParaRPr lang="en-US" sz="1200" dirty="0">
              <a:latin typeface="+mn-lt"/>
            </a:endParaRPr>
          </a:p>
          <a:p>
            <a:r>
              <a:rPr lang="en-US" sz="1200" dirty="0">
                <a:latin typeface="+mn-lt"/>
              </a:rPr>
              <a:t>As a result of the concerns raised by the community at the April 11 meeting Metrolink team developed an Action Plan starting in May 2019.</a:t>
            </a:r>
          </a:p>
          <a:p>
            <a:endParaRPr lang="en-US" sz="1200" dirty="0">
              <a:latin typeface="+mn-lt"/>
            </a:endParaRPr>
          </a:p>
          <a:p>
            <a:pPr defTabSz="2008259">
              <a:defRPr/>
            </a:pPr>
            <a:r>
              <a:rPr lang="en-US" sz="1200" b="1" dirty="0">
                <a:latin typeface="+mn-lt"/>
              </a:rPr>
              <a:t>Definition:</a:t>
            </a:r>
            <a:r>
              <a:rPr lang="en-US" sz="1200" dirty="0">
                <a:latin typeface="+mn-lt"/>
              </a:rPr>
              <a:t> An 11-point plan to create accountability and transparency to the community as we modernize the CMF.</a:t>
            </a:r>
          </a:p>
          <a:p>
            <a:pPr defTabSz="2008259">
              <a:defRPr/>
            </a:pPr>
            <a:endParaRPr lang="en-US" sz="1200" dirty="0">
              <a:latin typeface="+mn-lt"/>
            </a:endParaRPr>
          </a:p>
          <a:p>
            <a:pPr defTabSz="2008259">
              <a:defRPr/>
            </a:pPr>
            <a:endParaRPr lang="en-US" sz="1200" dirty="0">
              <a:latin typeface="+mn-lt"/>
            </a:endParaRPr>
          </a:p>
          <a:p>
            <a:pPr marL="884363" indent="-884363" defTabSz="1768815">
              <a:buFont typeface="Arial"/>
              <a:buChar char="•"/>
              <a:defRPr/>
            </a:pPr>
            <a:r>
              <a:rPr lang="en-US" sz="1200" dirty="0">
                <a:solidFill>
                  <a:srgbClr val="000000"/>
                </a:solidFill>
                <a:latin typeface="+mn-lt"/>
                <a:ea typeface="Times New Roman" panose="02020603050405020304" pitchFamily="18" charset="0"/>
                <a:cs typeface="Calibri"/>
              </a:rPr>
              <a:t>Metrolink's 11-point plan to become a better neighbor to the communities adjacent to the CMF. </a:t>
            </a:r>
          </a:p>
          <a:p>
            <a:pPr defTabSz="1768815">
              <a:defRPr/>
            </a:pPr>
            <a:endParaRPr lang="en-US" sz="1200" dirty="0">
              <a:solidFill>
                <a:srgbClr val="000000"/>
              </a:solidFill>
              <a:latin typeface="+mn-lt"/>
              <a:ea typeface="Times New Roman" panose="02020603050405020304" pitchFamily="18" charset="0"/>
              <a:cs typeface="Calibri"/>
            </a:endParaRPr>
          </a:p>
          <a:p>
            <a:pPr marL="884363" indent="-884363" defTabSz="1768815">
              <a:buFont typeface="Arial"/>
              <a:buChar char="•"/>
              <a:defRPr/>
            </a:pPr>
            <a:r>
              <a:rPr lang="en-US" sz="1200" dirty="0">
                <a:solidFill>
                  <a:srgbClr val="000000"/>
                </a:solidFill>
                <a:latin typeface="+mn-lt"/>
                <a:ea typeface="Times New Roman" panose="02020603050405020304" pitchFamily="18" charset="0"/>
                <a:cs typeface="Calibri"/>
              </a:rPr>
              <a:t>Includes short, medium and long-term efforts to reduce noise and emissions,  as well as efforts to ensure accountability.</a:t>
            </a:r>
            <a:endParaRPr lang="en-US" sz="1200" dirty="0">
              <a:solidFill>
                <a:srgbClr val="000000"/>
              </a:solidFill>
              <a:latin typeface="+mn-lt"/>
              <a:ea typeface="Calibri" panose="020F0502020204030204" pitchFamily="34" charset="0"/>
              <a:cs typeface="Calibri"/>
            </a:endParaRPr>
          </a:p>
          <a:p>
            <a:pPr defTabSz="2008259">
              <a:defRPr/>
            </a:pPr>
            <a:endParaRPr lang="en-US" sz="1200" dirty="0">
              <a:latin typeface="+mn-lt"/>
            </a:endParaRPr>
          </a:p>
          <a:p>
            <a:pPr defTabSz="2008259">
              <a:defRPr/>
            </a:pPr>
            <a:endParaRPr lang="en-US" sz="1200" dirty="0">
              <a:latin typeface="+mn-lt"/>
            </a:endParaRPr>
          </a:p>
          <a:p>
            <a:endParaRPr lang="en-US" dirty="0"/>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7</a:t>
            </a:fld>
            <a:endParaRPr lang="en-US" dirty="0"/>
          </a:p>
        </p:txBody>
      </p:sp>
    </p:spTree>
    <p:extLst>
      <p:ext uri="{BB962C8B-B14F-4D97-AF65-F5344CB8AC3E}">
        <p14:creationId xmlns:p14="http://schemas.microsoft.com/office/powerpoint/2010/main" val="1396532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0"/>
            <a:ext cx="29967238" cy="23156863"/>
          </a:xfrm>
        </p:spPr>
      </p:sp>
      <p:sp>
        <p:nvSpPr>
          <p:cNvPr id="3" name="Notes Placeholder 2"/>
          <p:cNvSpPr>
            <a:spLocks noGrp="1"/>
          </p:cNvSpPr>
          <p:nvPr>
            <p:ph type="body" idx="1"/>
          </p:nvPr>
        </p:nvSpPr>
        <p:spPr/>
        <p:txBody>
          <a:bodyPr/>
          <a:lstStyle/>
          <a:p>
            <a:r>
              <a:rPr lang="en-US" sz="1200" dirty="0">
                <a:cs typeface="Calibri"/>
              </a:rPr>
              <a:t>Presenter: Stephanie Wiggins, CEO</a:t>
            </a:r>
          </a:p>
          <a:p>
            <a:endParaRPr lang="en-US" sz="1200" dirty="0">
              <a:cs typeface="Calibri"/>
            </a:endParaRPr>
          </a:p>
          <a:p>
            <a:r>
              <a:rPr lang="en-US" sz="1200" dirty="0"/>
              <a:t>The plan is divided into three time frames: Short-term (0-6 months), Mid-term (6-18 months) and Long-term (18+months).</a:t>
            </a:r>
          </a:p>
          <a:p>
            <a:endParaRPr lang="en-US" sz="1200" dirty="0"/>
          </a:p>
          <a:p>
            <a:r>
              <a:rPr lang="en-US" sz="1200" dirty="0"/>
              <a:t>I’m proud that the team has completed the majority of our short term commitments and we continue to make progress on other commitments. Our team is going to go through each commitment one by one and give you an update.  </a:t>
            </a:r>
          </a:p>
          <a:p>
            <a:endParaRPr lang="en-US" sz="1200" dirty="0"/>
          </a:p>
          <a:p>
            <a:r>
              <a:rPr lang="en-US" sz="1200" dirty="0"/>
              <a:t>Transition to : Eric Hosey, Chief Operations Officer/ Rod Bailey, Deputy Chief Operating Officer </a:t>
            </a:r>
          </a:p>
          <a:p>
            <a:endParaRPr lang="en-US" dirty="0"/>
          </a:p>
        </p:txBody>
      </p:sp>
    </p:spTree>
    <p:extLst>
      <p:ext uri="{BB962C8B-B14F-4D97-AF65-F5344CB8AC3E}">
        <p14:creationId xmlns:p14="http://schemas.microsoft.com/office/powerpoint/2010/main" val="313321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4600" y="1576388"/>
            <a:ext cx="29967238" cy="23156862"/>
          </a:xfrm>
        </p:spPr>
      </p:sp>
      <p:sp>
        <p:nvSpPr>
          <p:cNvPr id="3" name="Notes Placeholder 2"/>
          <p:cNvSpPr>
            <a:spLocks noGrp="1"/>
          </p:cNvSpPr>
          <p:nvPr>
            <p:ph type="body" idx="1"/>
          </p:nvPr>
        </p:nvSpPr>
        <p:spPr/>
        <p:txBody>
          <a:bodyPr/>
          <a:lstStyle/>
          <a:p>
            <a:pPr defTabSz="1970813">
              <a:defRPr/>
            </a:pPr>
            <a:r>
              <a:rPr lang="en-US" sz="1200" dirty="0">
                <a:latin typeface="+mn-lt"/>
              </a:rPr>
              <a:t>Presenter: </a:t>
            </a:r>
            <a:r>
              <a:rPr lang="en-US" sz="1200" dirty="0">
                <a:solidFill>
                  <a:prstClr val="black"/>
                </a:solidFill>
                <a:latin typeface="+mn-lt"/>
              </a:rPr>
              <a:t>Eric Hosey, Chief Operations Officer/ Rod Bailey, Deputy Chief Operating Officer </a:t>
            </a:r>
            <a:r>
              <a:rPr lang="en-US" sz="1200" dirty="0">
                <a:latin typeface="+mn-lt"/>
                <a:cs typeface="Calibri"/>
              </a:rPr>
              <a:t>presents metrics  (slides 9, 10, 11, 12 )</a:t>
            </a:r>
            <a:endParaRPr lang="en-US" sz="1200" dirty="0">
              <a:latin typeface="+mn-lt"/>
            </a:endParaRPr>
          </a:p>
          <a:p>
            <a:endParaRPr lang="en-US" sz="1200" dirty="0">
              <a:latin typeface="+mn-lt"/>
              <a:cs typeface="Calibri"/>
            </a:endParaRPr>
          </a:p>
          <a:p>
            <a:pPr defTabSz="1768815"/>
            <a:r>
              <a:rPr lang="en-US" sz="1200" b="1" dirty="0">
                <a:solidFill>
                  <a:srgbClr val="000000"/>
                </a:solidFill>
                <a:latin typeface="+mn-lt"/>
              </a:rPr>
              <a:t>Benefits: </a:t>
            </a:r>
            <a:r>
              <a:rPr lang="en-US" sz="1200" dirty="0">
                <a:solidFill>
                  <a:srgbClr val="000000"/>
                </a:solidFill>
                <a:latin typeface="+mn-lt"/>
              </a:rPr>
              <a:t>Cleaner air and less noise</a:t>
            </a:r>
          </a:p>
          <a:p>
            <a:pPr defTabSz="1768815"/>
            <a:endParaRPr lang="en-US" sz="1200" b="1" dirty="0">
              <a:solidFill>
                <a:srgbClr val="000000"/>
              </a:solidFill>
              <a:latin typeface="+mn-lt"/>
            </a:endParaRPr>
          </a:p>
          <a:p>
            <a:pPr defTabSz="1768815"/>
            <a:r>
              <a:rPr lang="en-US" sz="1200" b="1" dirty="0">
                <a:solidFill>
                  <a:srgbClr val="000000"/>
                </a:solidFill>
                <a:latin typeface="+mn-lt"/>
              </a:rPr>
              <a:t>Progress:</a:t>
            </a:r>
            <a:r>
              <a:rPr lang="en-US" sz="1200" dirty="0">
                <a:solidFill>
                  <a:srgbClr val="000000"/>
                </a:solidFill>
                <a:latin typeface="+mn-lt"/>
              </a:rPr>
              <a:t>  </a:t>
            </a:r>
          </a:p>
          <a:p>
            <a:pPr marL="551526" indent="-551526" defTabSz="1768815">
              <a:buFont typeface="Arial" panose="020B0604020202020204" pitchFamily="34" charset="0"/>
              <a:buChar char="•"/>
            </a:pPr>
            <a:r>
              <a:rPr lang="en-US" sz="1200" dirty="0">
                <a:solidFill>
                  <a:srgbClr val="000000"/>
                </a:solidFill>
                <a:latin typeface="+mn-lt"/>
              </a:rPr>
              <a:t>Tracked power stations to evaluate usage and to determine how we can improve compiled an analysis</a:t>
            </a:r>
          </a:p>
          <a:p>
            <a:pPr defTabSz="1768815"/>
            <a:endParaRPr lang="en-US" sz="1200" dirty="0">
              <a:solidFill>
                <a:srgbClr val="000000"/>
              </a:solidFill>
              <a:latin typeface="+mn-lt"/>
            </a:endParaRPr>
          </a:p>
          <a:p>
            <a:pPr defTabSz="1768815"/>
            <a:r>
              <a:rPr lang="en-US" sz="1200" b="1" dirty="0">
                <a:solidFill>
                  <a:srgbClr val="000000"/>
                </a:solidFill>
                <a:latin typeface="+mn-lt"/>
              </a:rPr>
              <a:t>Findings:  </a:t>
            </a:r>
          </a:p>
          <a:p>
            <a:pPr marL="551526" indent="-551526" defTabSz="1768815">
              <a:buFont typeface="Arial" panose="020B0604020202020204" pitchFamily="34" charset="0"/>
              <a:buChar char="•"/>
            </a:pPr>
            <a:r>
              <a:rPr lang="en-US" sz="1200" dirty="0">
                <a:solidFill>
                  <a:srgbClr val="000000"/>
                </a:solidFill>
                <a:latin typeface="+mn-lt"/>
              </a:rPr>
              <a:t>Inconsistent use by contractors </a:t>
            </a:r>
          </a:p>
          <a:p>
            <a:pPr marL="551526" indent="-551526" defTabSz="1768815">
              <a:buFont typeface="Arial" panose="020B0604020202020204" pitchFamily="34" charset="0"/>
              <a:buChar char="•"/>
            </a:pPr>
            <a:r>
              <a:rPr lang="en-US" sz="1200" dirty="0">
                <a:solidFill>
                  <a:srgbClr val="000000"/>
                </a:solidFill>
                <a:latin typeface="+mn-lt"/>
              </a:rPr>
              <a:t>Malfunctioning ground power stations </a:t>
            </a:r>
          </a:p>
          <a:p>
            <a:pPr defTabSz="1768815"/>
            <a:endParaRPr lang="en-US" sz="1200" b="1" dirty="0">
              <a:solidFill>
                <a:srgbClr val="000000"/>
              </a:solidFill>
              <a:latin typeface="+mn-lt"/>
            </a:endParaRPr>
          </a:p>
          <a:p>
            <a:pPr defTabSz="1768815"/>
            <a:r>
              <a:rPr lang="en-US" sz="1200" b="1" dirty="0">
                <a:solidFill>
                  <a:srgbClr val="000000"/>
                </a:solidFill>
                <a:latin typeface="+mn-lt"/>
              </a:rPr>
              <a:t>Actions taken: </a:t>
            </a:r>
          </a:p>
          <a:p>
            <a:pPr marL="662077" indent="-662077" defTabSz="1768815">
              <a:buFont typeface="Arial" panose="020B0604020202020204" pitchFamily="34" charset="0"/>
              <a:buChar char="•"/>
            </a:pPr>
            <a:r>
              <a:rPr lang="en-US" sz="1200" dirty="0">
                <a:solidFill>
                  <a:srgbClr val="000000"/>
                </a:solidFill>
                <a:latin typeface="+mn-lt"/>
              </a:rPr>
              <a:t>Repaired ground power stations</a:t>
            </a:r>
          </a:p>
          <a:p>
            <a:pPr marL="662077" indent="-662077" defTabSz="1768815">
              <a:buFont typeface="Arial" panose="020B0604020202020204" pitchFamily="34" charset="0"/>
              <a:buChar char="•"/>
            </a:pPr>
            <a:r>
              <a:rPr lang="en-US" sz="1200" dirty="0">
                <a:solidFill>
                  <a:srgbClr val="000000"/>
                </a:solidFill>
                <a:latin typeface="+mn-lt"/>
              </a:rPr>
              <a:t>Sent official notice to Bombardier </a:t>
            </a:r>
          </a:p>
          <a:p>
            <a:pPr marL="662077" indent="-662077" defTabSz="1768815">
              <a:buFont typeface="Arial" panose="020B0604020202020204" pitchFamily="34" charset="0"/>
              <a:buChar char="•"/>
            </a:pPr>
            <a:r>
              <a:rPr lang="en-US" sz="1200" dirty="0">
                <a:solidFill>
                  <a:srgbClr val="000000"/>
                </a:solidFill>
                <a:latin typeface="+mn-lt"/>
              </a:rPr>
              <a:t>New procedures to track and document plug-in</a:t>
            </a:r>
          </a:p>
          <a:p>
            <a:pPr marL="662077" indent="-662077" defTabSz="1768815">
              <a:buFont typeface="Arial" panose="020B0604020202020204" pitchFamily="34" charset="0"/>
              <a:buChar char="•"/>
            </a:pPr>
            <a:r>
              <a:rPr lang="en-US" sz="1200" dirty="0">
                <a:solidFill>
                  <a:srgbClr val="000000"/>
                </a:solidFill>
                <a:latin typeface="+mn-lt"/>
              </a:rPr>
              <a:t>Work with contractor to enhance ground power optimization to begin next week</a:t>
            </a:r>
          </a:p>
          <a:p>
            <a:pPr defTabSz="1768815"/>
            <a:endParaRPr lang="en-US" sz="1200" b="1" dirty="0">
              <a:solidFill>
                <a:srgbClr val="000000"/>
              </a:solidFill>
              <a:latin typeface="+mn-lt"/>
            </a:endParaRPr>
          </a:p>
          <a:p>
            <a:pPr defTabSz="1768815"/>
            <a:r>
              <a:rPr lang="en-US" sz="1200" b="1" dirty="0">
                <a:solidFill>
                  <a:srgbClr val="000000"/>
                </a:solidFill>
                <a:latin typeface="+mn-lt"/>
              </a:rPr>
              <a:t>Results: </a:t>
            </a:r>
            <a:r>
              <a:rPr lang="en-US" sz="1200" dirty="0">
                <a:solidFill>
                  <a:srgbClr val="000000"/>
                </a:solidFill>
                <a:latin typeface="+mn-lt"/>
              </a:rPr>
              <a:t>Adding 4 more train sets using ground power during servicing will reduce up to 150 hours of idling a month </a:t>
            </a:r>
          </a:p>
          <a:p>
            <a:endParaRPr lang="en-US" sz="2300" dirty="0">
              <a:cs typeface="Calibri"/>
            </a:endParaRPr>
          </a:p>
        </p:txBody>
      </p:sp>
      <p:sp>
        <p:nvSpPr>
          <p:cNvPr id="4" name="Slide Number Placeholder 3"/>
          <p:cNvSpPr>
            <a:spLocks noGrp="1"/>
          </p:cNvSpPr>
          <p:nvPr>
            <p:ph type="sldNum" sz="quarter" idx="5"/>
          </p:nvPr>
        </p:nvSpPr>
        <p:spPr>
          <a:xfrm>
            <a:off x="4432206" y="2147483647"/>
            <a:ext cx="3390717" cy="171280855"/>
          </a:xfrm>
          <a:prstGeom prst="rect">
            <a:avLst/>
          </a:prstGeom>
        </p:spPr>
        <p:txBody>
          <a:bodyPr lIns="176882" tIns="88441" rIns="176882" bIns="88441"/>
          <a:lstStyle/>
          <a:p>
            <a:fld id="{EEAF41DE-BAF3-8345-972E-C7E736A767B0}" type="slidenum">
              <a:rPr lang="en-US" smtClean="0"/>
              <a:t>9</a:t>
            </a:fld>
            <a:endParaRPr lang="en-US" dirty="0"/>
          </a:p>
        </p:txBody>
      </p:sp>
    </p:spTree>
    <p:extLst>
      <p:ext uri="{BB962C8B-B14F-4D97-AF65-F5344CB8AC3E}">
        <p14:creationId xmlns:p14="http://schemas.microsoft.com/office/powerpoint/2010/main" val="1237955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Tree>
    <p:extLst>
      <p:ext uri="{BB962C8B-B14F-4D97-AF65-F5344CB8AC3E}">
        <p14:creationId xmlns:p14="http://schemas.microsoft.com/office/powerpoint/2010/main" val="1892725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age with title and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7" name="Title 1">
            <a:extLst>
              <a:ext uri="{FF2B5EF4-FFF2-40B4-BE49-F238E27FC236}">
                <a16:creationId xmlns:a16="http://schemas.microsoft.com/office/drawing/2014/main" id="{DBF637AC-7677-3643-A2BE-B79331AF3511}"/>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TITLE</a:t>
            </a:r>
          </a:p>
        </p:txBody>
      </p:sp>
      <p:sp>
        <p:nvSpPr>
          <p:cNvPr id="9" name="Content Placeholder 5">
            <a:extLst>
              <a:ext uri="{FF2B5EF4-FFF2-40B4-BE49-F238E27FC236}">
                <a16:creationId xmlns:a16="http://schemas.microsoft.com/office/drawing/2014/main" id="{9283C912-98BC-F44A-AC81-B05B1A9867DC}"/>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CATEGORY</a:t>
            </a:r>
          </a:p>
        </p:txBody>
      </p:sp>
      <p:sp>
        <p:nvSpPr>
          <p:cNvPr id="12" name="TextBox 11">
            <a:extLst>
              <a:ext uri="{FF2B5EF4-FFF2-40B4-BE49-F238E27FC236}">
                <a16:creationId xmlns:a16="http://schemas.microsoft.com/office/drawing/2014/main" id="{ED9024FC-D4C1-EF41-9615-30D7DA346418}"/>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0" name="Footer Placeholder 1">
            <a:extLst>
              <a:ext uri="{FF2B5EF4-FFF2-40B4-BE49-F238E27FC236}">
                <a16:creationId xmlns:a16="http://schemas.microsoft.com/office/drawing/2014/main" id="{6FA39713-0F67-FF4D-8E33-E58D94142CC1}"/>
              </a:ext>
            </a:extLst>
          </p:cNvPr>
          <p:cNvSpPr>
            <a:spLocks noGrp="1"/>
          </p:cNvSpPr>
          <p:nvPr>
            <p:ph type="ftr" sz="quarter" idx="15"/>
          </p:nvPr>
        </p:nvSpPr>
        <p:spPr>
          <a:xfrm>
            <a:off x="2615469" y="6919660"/>
            <a:ext cx="3184010" cy="414338"/>
          </a:xfrm>
        </p:spPr>
        <p:txBody>
          <a:bodyPr/>
          <a:lstStyle>
            <a:lvl1pPr>
              <a:defRPr>
                <a:latin typeface="+mj-lt"/>
              </a:defRPr>
            </a:lvl1pPr>
          </a:lstStyle>
          <a:p>
            <a:r>
              <a:rPr lang="en-US" dirty="0"/>
              <a:t>Section Title</a:t>
            </a:r>
          </a:p>
        </p:txBody>
      </p:sp>
      <p:sp>
        <p:nvSpPr>
          <p:cNvPr id="13" name="Slide Number Placeholder 5">
            <a:extLst>
              <a:ext uri="{FF2B5EF4-FFF2-40B4-BE49-F238E27FC236}">
                <a16:creationId xmlns:a16="http://schemas.microsoft.com/office/drawing/2014/main" id="{0B03182F-A245-DA47-A1E3-5B33A7F37574}"/>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5" name="Text Placeholder 5">
            <a:extLst>
              <a:ext uri="{FF2B5EF4-FFF2-40B4-BE49-F238E27FC236}">
                <a16:creationId xmlns:a16="http://schemas.microsoft.com/office/drawing/2014/main" id="{A0EC05E8-EAAD-4B7D-A813-C9825E3B863A}"/>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CATEGORY</a:t>
            </a:r>
          </a:p>
        </p:txBody>
      </p:sp>
    </p:spTree>
    <p:extLst>
      <p:ext uri="{BB962C8B-B14F-4D97-AF65-F5344CB8AC3E}">
        <p14:creationId xmlns:p14="http://schemas.microsoft.com/office/powerpoint/2010/main" val="421715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7" name="Title 1">
            <a:extLst>
              <a:ext uri="{FF2B5EF4-FFF2-40B4-BE49-F238E27FC236}">
                <a16:creationId xmlns:a16="http://schemas.microsoft.com/office/drawing/2014/main" id="{DBF637AC-7677-3643-A2BE-B79331AF3511}"/>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cs typeface="Arial" panose="020B0604020202020204" pitchFamily="34" charset="0"/>
              </a:defRPr>
            </a:lvl1pPr>
          </a:lstStyle>
          <a:p>
            <a:r>
              <a:rPr lang="en-US"/>
              <a:t>TITLE</a:t>
            </a:r>
          </a:p>
        </p:txBody>
      </p:sp>
      <p:sp>
        <p:nvSpPr>
          <p:cNvPr id="3" name="Text Placeholder 2">
            <a:extLst>
              <a:ext uri="{FF2B5EF4-FFF2-40B4-BE49-F238E27FC236}">
                <a16:creationId xmlns:a16="http://schemas.microsoft.com/office/drawing/2014/main" id="{98F31D72-5A32-464C-8301-2C2EAAEEDD31}"/>
              </a:ext>
            </a:extLst>
          </p:cNvPr>
          <p:cNvSpPr>
            <a:spLocks noGrp="1"/>
          </p:cNvSpPr>
          <p:nvPr>
            <p:ph type="body" sz="quarter" idx="13" hasCustomPrompt="1"/>
          </p:nvPr>
        </p:nvSpPr>
        <p:spPr>
          <a:xfrm>
            <a:off x="754304" y="1976438"/>
            <a:ext cx="8575434" cy="3979862"/>
          </a:xfrm>
          <a:prstGeom prst="rect">
            <a:avLst/>
          </a:prstGeom>
        </p:spPr>
        <p:txBody>
          <a:bodyPr>
            <a:normAutofit/>
          </a:bodyPr>
          <a:lstStyle>
            <a:lvl1pPr marL="274306" marR="0" indent="0" algn="l" defTabSz="754343" rtl="0" eaLnBrk="1" fontAlgn="auto" latinLnBrk="0" hangingPunct="1">
              <a:lnSpc>
                <a:spcPct val="150000"/>
              </a:lnSpc>
              <a:spcBef>
                <a:spcPts val="824"/>
              </a:spcBef>
              <a:spcAft>
                <a:spcPts val="0"/>
              </a:spcAft>
              <a:buClrTx/>
              <a:buSzTx/>
              <a:buFontTx/>
              <a:buNone/>
              <a:tabLst/>
              <a:defRPr sz="1800" b="0" i="0" baseline="0">
                <a:latin typeface="+mj-lt"/>
                <a:cs typeface="Arial" panose="020B0604020202020204" pitchFamily="34" charset="0"/>
              </a:defRPr>
            </a:lvl1pPr>
            <a:lvl2pPr marL="274306" indent="0">
              <a:lnSpc>
                <a:spcPct val="150000"/>
              </a:lnSpc>
              <a:buFontTx/>
              <a:buNone/>
              <a:defRPr sz="1999" b="0" i="0" baseline="0">
                <a:latin typeface="Berthold Akzidenz Grotesk Light" panose="020B0400000000000000" pitchFamily="34" charset="0"/>
              </a:defRPr>
            </a:lvl2pPr>
            <a:lvl3pPr marL="274306" indent="0">
              <a:lnSpc>
                <a:spcPct val="150000"/>
              </a:lnSpc>
              <a:buFontTx/>
              <a:buNone/>
              <a:defRPr sz="1999" b="0" i="0" baseline="0">
                <a:latin typeface="Berthold Akzidenz Grotesk Light" panose="020B0400000000000000" pitchFamily="34" charset="0"/>
              </a:defRPr>
            </a:lvl3pPr>
            <a:lvl4pPr marL="274306" indent="0">
              <a:lnSpc>
                <a:spcPct val="150000"/>
              </a:lnSpc>
              <a:buFontTx/>
              <a:buNone/>
              <a:defRPr sz="1999" b="0" i="0" baseline="0">
                <a:latin typeface="Berthold Akzidenz Grotesk Light" panose="020B0400000000000000" pitchFamily="34" charset="0"/>
              </a:defRPr>
            </a:lvl4pPr>
            <a:lvl5pPr marL="274306" indent="0">
              <a:lnSpc>
                <a:spcPct val="150000"/>
              </a:lnSpc>
              <a:buFontTx/>
              <a:buNone/>
              <a:defRPr sz="1999" b="0" i="0" baseline="0">
                <a:latin typeface="Berthold Akzidenz Grotesk Light" panose="020B0400000000000000" pitchFamily="34" charset="0"/>
              </a:defRPr>
            </a:lvl5pPr>
          </a:lstStyle>
          <a:p>
            <a:pPr marL="274306" marR="0" lvl="0" indent="0" algn="l" defTabSz="754343" rtl="0" eaLnBrk="1" fontAlgn="auto" latinLnBrk="0" hangingPunct="1">
              <a:lnSpc>
                <a:spcPct val="150000"/>
              </a:lnSpc>
              <a:spcBef>
                <a:spcPts val="824"/>
              </a:spcBef>
              <a:spcAft>
                <a:spcPts val="0"/>
              </a:spcAft>
              <a:buClrTx/>
              <a:buSzTx/>
              <a:buFontTx/>
              <a:buNone/>
              <a:tabLst/>
              <a:defRPr/>
            </a:pPr>
            <a:r>
              <a:rPr lang="en-US"/>
              <a:t>Copy in body area is set to font size #18 and will adjust accordingly within the content box based on copy length. It will shrink as more content is placed in the content area. DO NOT use font size smaller than #14. Large areas like that in this slide are for highlighting information without too much copy and therefore has larger line spacing.</a:t>
            </a:r>
          </a:p>
        </p:txBody>
      </p:sp>
      <p:sp>
        <p:nvSpPr>
          <p:cNvPr id="9" name="Content Placeholder 5">
            <a:extLst>
              <a:ext uri="{FF2B5EF4-FFF2-40B4-BE49-F238E27FC236}">
                <a16:creationId xmlns:a16="http://schemas.microsoft.com/office/drawing/2014/main" id="{465D37C1-47C2-2F41-A8D0-343920AA1CFB}"/>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CATEGORY</a:t>
            </a:r>
          </a:p>
        </p:txBody>
      </p:sp>
      <p:sp>
        <p:nvSpPr>
          <p:cNvPr id="2" name="Footer Placeholder 1">
            <a:extLst>
              <a:ext uri="{FF2B5EF4-FFF2-40B4-BE49-F238E27FC236}">
                <a16:creationId xmlns:a16="http://schemas.microsoft.com/office/drawing/2014/main" id="{A548C2DB-DA59-D747-9C67-78667DD72A32}"/>
              </a:ext>
            </a:extLst>
          </p:cNvPr>
          <p:cNvSpPr>
            <a:spLocks noGrp="1"/>
          </p:cNvSpPr>
          <p:nvPr>
            <p:ph type="ftr" sz="quarter" idx="15"/>
          </p:nvPr>
        </p:nvSpPr>
        <p:spPr/>
        <p:txBody>
          <a:bodyPr/>
          <a:lstStyle>
            <a:lvl1pPr>
              <a:defRPr/>
            </a:lvl1pPr>
          </a:lstStyle>
          <a:p>
            <a:r>
              <a:rPr lang="en-US" dirty="0"/>
              <a:t>Section Title</a:t>
            </a:r>
          </a:p>
        </p:txBody>
      </p:sp>
      <p:sp>
        <p:nvSpPr>
          <p:cNvPr id="8" name="TextBox 7">
            <a:extLst>
              <a:ext uri="{FF2B5EF4-FFF2-40B4-BE49-F238E27FC236}">
                <a16:creationId xmlns:a16="http://schemas.microsoft.com/office/drawing/2014/main" id="{8D949AC4-63E6-2247-876F-CE4C54F6DEF9}"/>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2" name="Slide Number Placeholder 5">
            <a:extLst>
              <a:ext uri="{FF2B5EF4-FFF2-40B4-BE49-F238E27FC236}">
                <a16:creationId xmlns:a16="http://schemas.microsoft.com/office/drawing/2014/main" id="{0F9059CE-D12F-634F-B853-602579AEC399}"/>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0" name="Text Placeholder 5">
            <a:extLst>
              <a:ext uri="{FF2B5EF4-FFF2-40B4-BE49-F238E27FC236}">
                <a16:creationId xmlns:a16="http://schemas.microsoft.com/office/drawing/2014/main" id="{118D7C73-FBCC-442C-A3C9-CA0F073BCC45}"/>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CATEGORY</a:t>
            </a:r>
          </a:p>
        </p:txBody>
      </p:sp>
    </p:spTree>
    <p:extLst>
      <p:ext uri="{BB962C8B-B14F-4D97-AF65-F5344CB8AC3E}">
        <p14:creationId xmlns:p14="http://schemas.microsoft.com/office/powerpoint/2010/main" val="620978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7" name="Title 1">
            <a:extLst>
              <a:ext uri="{FF2B5EF4-FFF2-40B4-BE49-F238E27FC236}">
                <a16:creationId xmlns:a16="http://schemas.microsoft.com/office/drawing/2014/main" id="{DBF637AC-7677-3643-A2BE-B79331AF3511}"/>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TITLE</a:t>
            </a:r>
          </a:p>
        </p:txBody>
      </p:sp>
      <p:sp>
        <p:nvSpPr>
          <p:cNvPr id="3" name="Text Placeholder 2">
            <a:extLst>
              <a:ext uri="{FF2B5EF4-FFF2-40B4-BE49-F238E27FC236}">
                <a16:creationId xmlns:a16="http://schemas.microsoft.com/office/drawing/2014/main" id="{98F31D72-5A32-464C-8301-2C2EAAEEDD31}"/>
              </a:ext>
            </a:extLst>
          </p:cNvPr>
          <p:cNvSpPr>
            <a:spLocks noGrp="1"/>
          </p:cNvSpPr>
          <p:nvPr>
            <p:ph type="body" sz="quarter" idx="13" hasCustomPrompt="1"/>
          </p:nvPr>
        </p:nvSpPr>
        <p:spPr>
          <a:xfrm>
            <a:off x="754304" y="1976438"/>
            <a:ext cx="8575434" cy="1619378"/>
          </a:xfrm>
          <a:prstGeom prst="rect">
            <a:avLst/>
          </a:prstGeom>
        </p:spPr>
        <p:txBody>
          <a:bodyPr>
            <a:normAutofit/>
          </a:bodyPr>
          <a:lstStyle>
            <a:lvl1pPr marL="274306" indent="0">
              <a:lnSpc>
                <a:spcPct val="150000"/>
              </a:lnSpc>
              <a:buFontTx/>
              <a:buNone/>
              <a:defRPr sz="1800" b="0" i="0" baseline="0">
                <a:solidFill>
                  <a:schemeClr val="tx1"/>
                </a:solidFill>
                <a:latin typeface="+mj-lt"/>
              </a:defRPr>
            </a:lvl1pPr>
            <a:lvl2pPr marL="274306" indent="0">
              <a:lnSpc>
                <a:spcPct val="150000"/>
              </a:lnSpc>
              <a:buFontTx/>
              <a:buNone/>
              <a:defRPr sz="1999" b="0" i="0" baseline="0">
                <a:latin typeface="Berthold Akzidenz Grotesk Light" panose="020B0400000000000000" pitchFamily="34" charset="0"/>
              </a:defRPr>
            </a:lvl2pPr>
            <a:lvl3pPr marL="274306" indent="0">
              <a:lnSpc>
                <a:spcPct val="150000"/>
              </a:lnSpc>
              <a:buFontTx/>
              <a:buNone/>
              <a:defRPr sz="1999" b="0" i="0" baseline="0">
                <a:latin typeface="Berthold Akzidenz Grotesk Light" panose="020B0400000000000000" pitchFamily="34" charset="0"/>
              </a:defRPr>
            </a:lvl3pPr>
            <a:lvl4pPr marL="274306" indent="0">
              <a:lnSpc>
                <a:spcPct val="150000"/>
              </a:lnSpc>
              <a:buFontTx/>
              <a:buNone/>
              <a:defRPr sz="1999" b="0" i="0" baseline="0">
                <a:latin typeface="Berthold Akzidenz Grotesk Light" panose="020B0400000000000000" pitchFamily="34" charset="0"/>
              </a:defRPr>
            </a:lvl4pPr>
            <a:lvl5pPr marL="274306" indent="0">
              <a:lnSpc>
                <a:spcPct val="150000"/>
              </a:lnSpc>
              <a:buFontTx/>
              <a:buNone/>
              <a:defRPr sz="1999" b="0" i="0" baseline="0">
                <a:latin typeface="Berthold Akzidenz Grotesk Light" panose="020B0400000000000000" pitchFamily="34" charset="0"/>
              </a:defRPr>
            </a:lvl5pPr>
          </a:lstStyle>
          <a:p>
            <a:pPr lvl="0"/>
            <a:r>
              <a:rPr lang="en-US"/>
              <a:t>Copy in body area is set to font size #18 and will adjust accordingly within the content box based on copy length. It will shrink as more content is placed in the content area. DO NOT use font size smaller than #14. </a:t>
            </a:r>
          </a:p>
        </p:txBody>
      </p:sp>
      <p:sp>
        <p:nvSpPr>
          <p:cNvPr id="9" name="Content Placeholder 5">
            <a:extLst>
              <a:ext uri="{FF2B5EF4-FFF2-40B4-BE49-F238E27FC236}">
                <a16:creationId xmlns:a16="http://schemas.microsoft.com/office/drawing/2014/main" id="{465D37C1-47C2-2F41-A8D0-343920AA1CFB}"/>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CATEGORY</a:t>
            </a:r>
          </a:p>
        </p:txBody>
      </p:sp>
      <p:sp>
        <p:nvSpPr>
          <p:cNvPr id="12" name="Text Placeholder 11">
            <a:extLst>
              <a:ext uri="{FF2B5EF4-FFF2-40B4-BE49-F238E27FC236}">
                <a16:creationId xmlns:a16="http://schemas.microsoft.com/office/drawing/2014/main" id="{DA9219D1-0296-794F-A43B-81BA0BDEEFEB}"/>
              </a:ext>
            </a:extLst>
          </p:cNvPr>
          <p:cNvSpPr>
            <a:spLocks noGrp="1"/>
          </p:cNvSpPr>
          <p:nvPr>
            <p:ph type="body" sz="quarter" idx="17" hasCustomPrompt="1"/>
          </p:nvPr>
        </p:nvSpPr>
        <p:spPr>
          <a:xfrm>
            <a:off x="754305" y="3694673"/>
            <a:ext cx="4287717" cy="2413461"/>
          </a:xfrm>
          <a:prstGeom prst="rect">
            <a:avLst/>
          </a:prstGeom>
        </p:spPr>
        <p:txBody>
          <a:bodyPr/>
          <a:lstStyle>
            <a:lvl1pPr marL="731485" indent="-188585">
              <a:lnSpc>
                <a:spcPts val="2399"/>
              </a:lnSpc>
              <a:spcBef>
                <a:spcPts val="600"/>
              </a:spcBef>
              <a:buClr>
                <a:schemeClr val="accent2"/>
              </a:buClr>
              <a:buFont typeface="Arial" panose="020B0604020202020204" pitchFamily="34" charset="0"/>
              <a:buChar char="•"/>
              <a:defRPr sz="1800" b="0" i="0">
                <a:latin typeface="+mj-lt"/>
              </a:defRPr>
            </a:lvl1pPr>
            <a:lvl2pPr marL="1097226" indent="-188585">
              <a:lnSpc>
                <a:spcPts val="2399"/>
              </a:lnSpc>
              <a:spcBef>
                <a:spcPts val="600"/>
              </a:spcBef>
              <a:buClr>
                <a:schemeClr val="accent2"/>
              </a:buClr>
              <a:buFont typeface="Arial" panose="020B0604020202020204" pitchFamily="34" charset="0"/>
              <a:buChar char="•"/>
              <a:defRPr sz="1600" b="0" i="0">
                <a:latin typeface="+mj-lt"/>
              </a:defRPr>
            </a:lvl2pPr>
            <a:lvl3pPr marL="1462968" indent="-188585">
              <a:lnSpc>
                <a:spcPts val="2399"/>
              </a:lnSpc>
              <a:spcBef>
                <a:spcPts val="600"/>
              </a:spcBef>
              <a:buClr>
                <a:schemeClr val="accent2"/>
              </a:buClr>
              <a:buFont typeface="Arial" panose="020B0604020202020204" pitchFamily="34" charset="0"/>
              <a:buChar char="•"/>
              <a:defRPr sz="1400" b="0" i="0">
                <a:latin typeface="+mj-lt"/>
              </a:defRPr>
            </a:lvl3pPr>
            <a:lvl4pPr marL="1828711" indent="-188585">
              <a:lnSpc>
                <a:spcPts val="2399"/>
              </a:lnSpc>
              <a:spcBef>
                <a:spcPts val="600"/>
              </a:spcBef>
              <a:buClr>
                <a:schemeClr val="accent2"/>
              </a:buClr>
              <a:buFont typeface="Arial" panose="020B0604020202020204" pitchFamily="34" charset="0"/>
              <a:buChar char="•"/>
              <a:defRPr sz="1400" b="0" i="0">
                <a:latin typeface="+mj-lt"/>
              </a:defRPr>
            </a:lvl4pPr>
            <a:lvl5pPr marL="2194453" indent="-188585">
              <a:lnSpc>
                <a:spcPts val="2399"/>
              </a:lnSpc>
              <a:spcBef>
                <a:spcPts val="600"/>
              </a:spcBef>
              <a:buClr>
                <a:schemeClr val="accent2"/>
              </a:buClr>
              <a:buFont typeface="Arial" panose="020B0604020202020204" pitchFamily="34" charset="0"/>
              <a:buChar char="•"/>
              <a:defRPr sz="1400" b="0" i="0">
                <a:latin typeface="+mj-lt"/>
              </a:defRPr>
            </a:lvl5pPr>
          </a:lstStyle>
          <a:p>
            <a:pPr lvl="0"/>
            <a:r>
              <a:rPr lang="en-US"/>
              <a:t>Begin bullets using the same font size as paragraph copy.</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8CA91E6-596D-0045-8484-25D0B60F9983}"/>
              </a:ext>
            </a:extLst>
          </p:cNvPr>
          <p:cNvSpPr>
            <a:spLocks noGrp="1"/>
          </p:cNvSpPr>
          <p:nvPr>
            <p:ph type="body" sz="quarter" idx="18" hasCustomPrompt="1"/>
          </p:nvPr>
        </p:nvSpPr>
        <p:spPr>
          <a:xfrm>
            <a:off x="5042021" y="3694672"/>
            <a:ext cx="4287717" cy="2413461"/>
          </a:xfrm>
          <a:prstGeom prst="rect">
            <a:avLst/>
          </a:prstGeom>
        </p:spPr>
        <p:txBody>
          <a:bodyPr/>
          <a:lstStyle>
            <a:lvl1pPr marL="731485" indent="-188585">
              <a:lnSpc>
                <a:spcPts val="2399"/>
              </a:lnSpc>
              <a:spcBef>
                <a:spcPts val="600"/>
              </a:spcBef>
              <a:buClr>
                <a:schemeClr val="accent2"/>
              </a:buClr>
              <a:buFont typeface="Arial" panose="020B0604020202020204" pitchFamily="34" charset="0"/>
              <a:buChar char="•"/>
              <a:defRPr sz="1800" b="0" i="0">
                <a:latin typeface="+mj-lt"/>
              </a:defRPr>
            </a:lvl1pPr>
            <a:lvl2pPr marL="1097226" indent="-188585">
              <a:lnSpc>
                <a:spcPts val="2399"/>
              </a:lnSpc>
              <a:spcBef>
                <a:spcPts val="600"/>
              </a:spcBef>
              <a:buClr>
                <a:schemeClr val="accent2"/>
              </a:buClr>
              <a:buFont typeface="Arial" panose="020B0604020202020204" pitchFamily="34" charset="0"/>
              <a:buChar char="•"/>
              <a:defRPr sz="1600" b="0" i="0">
                <a:latin typeface="+mj-lt"/>
              </a:defRPr>
            </a:lvl2pPr>
            <a:lvl3pPr marL="1462968" indent="-188585">
              <a:lnSpc>
                <a:spcPts val="2399"/>
              </a:lnSpc>
              <a:spcBef>
                <a:spcPts val="600"/>
              </a:spcBef>
              <a:buClr>
                <a:schemeClr val="accent2"/>
              </a:buClr>
              <a:buFont typeface="Arial" panose="020B0604020202020204" pitchFamily="34" charset="0"/>
              <a:buChar char="•"/>
              <a:defRPr sz="1400" b="0" i="0">
                <a:latin typeface="+mj-lt"/>
              </a:defRPr>
            </a:lvl3pPr>
            <a:lvl4pPr marL="1828711" indent="-188585">
              <a:lnSpc>
                <a:spcPts val="2399"/>
              </a:lnSpc>
              <a:spcBef>
                <a:spcPts val="600"/>
              </a:spcBef>
              <a:buClr>
                <a:schemeClr val="accent2"/>
              </a:buClr>
              <a:buFont typeface="Arial" panose="020B0604020202020204" pitchFamily="34" charset="0"/>
              <a:buChar char="•"/>
              <a:defRPr sz="1400" b="0" i="0">
                <a:latin typeface="+mj-lt"/>
              </a:defRPr>
            </a:lvl4pPr>
            <a:lvl5pPr marL="2194453" indent="-188585">
              <a:lnSpc>
                <a:spcPts val="2399"/>
              </a:lnSpc>
              <a:spcBef>
                <a:spcPts val="600"/>
              </a:spcBef>
              <a:buClr>
                <a:schemeClr val="accent2"/>
              </a:buClr>
              <a:buFont typeface="Arial" panose="020B0604020202020204" pitchFamily="34" charset="0"/>
              <a:buChar char="•"/>
              <a:defRPr sz="1400" b="0" i="0">
                <a:latin typeface="+mj-lt"/>
              </a:defRPr>
            </a:lvl5pPr>
          </a:lstStyle>
          <a:p>
            <a:pPr lvl="0"/>
            <a:r>
              <a:rPr lang="en-US"/>
              <a:t>Secondary bullets will adjust accordingly, using the TAB.</a:t>
            </a:r>
          </a:p>
          <a:p>
            <a:pPr lvl="1"/>
            <a:r>
              <a:rPr lang="en-US"/>
              <a:t>Second level</a:t>
            </a:r>
          </a:p>
          <a:p>
            <a:pPr lvl="2"/>
            <a:r>
              <a:rPr lang="en-US"/>
              <a:t>Third level</a:t>
            </a:r>
          </a:p>
          <a:p>
            <a:pPr lvl="3"/>
            <a:r>
              <a:rPr lang="en-US"/>
              <a:t>Fourth level</a:t>
            </a:r>
          </a:p>
          <a:p>
            <a:pPr lvl="4"/>
            <a:r>
              <a:rPr lang="en-US"/>
              <a:t>Fifth level</a:t>
            </a:r>
          </a:p>
        </p:txBody>
      </p:sp>
      <p:sp>
        <p:nvSpPr>
          <p:cNvPr id="15" name="Footer Placeholder 14">
            <a:extLst>
              <a:ext uri="{FF2B5EF4-FFF2-40B4-BE49-F238E27FC236}">
                <a16:creationId xmlns:a16="http://schemas.microsoft.com/office/drawing/2014/main" id="{386C069C-E716-5B44-A58E-27509926F088}"/>
              </a:ext>
            </a:extLst>
          </p:cNvPr>
          <p:cNvSpPr>
            <a:spLocks noGrp="1"/>
          </p:cNvSpPr>
          <p:nvPr>
            <p:ph type="ftr" sz="quarter" idx="19"/>
          </p:nvPr>
        </p:nvSpPr>
        <p:spPr/>
        <p:txBody>
          <a:bodyPr/>
          <a:lstStyle>
            <a:lvl1pPr>
              <a:defRPr/>
            </a:lvl1pPr>
          </a:lstStyle>
          <a:p>
            <a:r>
              <a:rPr lang="en-US" dirty="0"/>
              <a:t>Section Title</a:t>
            </a:r>
          </a:p>
        </p:txBody>
      </p:sp>
      <p:sp>
        <p:nvSpPr>
          <p:cNvPr id="10" name="TextBox 9">
            <a:extLst>
              <a:ext uri="{FF2B5EF4-FFF2-40B4-BE49-F238E27FC236}">
                <a16:creationId xmlns:a16="http://schemas.microsoft.com/office/drawing/2014/main" id="{65B90997-49B2-5942-AE03-035D5E560249}"/>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6" name="Slide Number Placeholder 5">
            <a:extLst>
              <a:ext uri="{FF2B5EF4-FFF2-40B4-BE49-F238E27FC236}">
                <a16:creationId xmlns:a16="http://schemas.microsoft.com/office/drawing/2014/main" id="{F19581D0-B8CE-2546-A601-C6A28C112594}"/>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3" name="Text Placeholder 5">
            <a:extLst>
              <a:ext uri="{FF2B5EF4-FFF2-40B4-BE49-F238E27FC236}">
                <a16:creationId xmlns:a16="http://schemas.microsoft.com/office/drawing/2014/main" id="{A67C6CDD-4BFD-4120-8EC8-6A944A2BD5C8}"/>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CATEGORY</a:t>
            </a:r>
          </a:p>
        </p:txBody>
      </p:sp>
    </p:spTree>
    <p:extLst>
      <p:ext uri="{BB962C8B-B14F-4D97-AF65-F5344CB8AC3E}">
        <p14:creationId xmlns:p14="http://schemas.microsoft.com/office/powerpoint/2010/main" val="2554338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 Copy He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F637AC-7677-3643-A2BE-B79331AF3511}"/>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TITLE</a:t>
            </a:r>
          </a:p>
        </p:txBody>
      </p:sp>
      <p:sp>
        <p:nvSpPr>
          <p:cNvPr id="3" name="Text Placeholder 2">
            <a:extLst>
              <a:ext uri="{FF2B5EF4-FFF2-40B4-BE49-F238E27FC236}">
                <a16:creationId xmlns:a16="http://schemas.microsoft.com/office/drawing/2014/main" id="{98F31D72-5A32-464C-8301-2C2EAAEEDD31}"/>
              </a:ext>
            </a:extLst>
          </p:cNvPr>
          <p:cNvSpPr>
            <a:spLocks noGrp="1"/>
          </p:cNvSpPr>
          <p:nvPr>
            <p:ph type="body" sz="quarter" idx="13" hasCustomPrompt="1"/>
          </p:nvPr>
        </p:nvSpPr>
        <p:spPr>
          <a:xfrm>
            <a:off x="754304" y="1976438"/>
            <a:ext cx="8575434" cy="3979862"/>
          </a:xfrm>
          <a:prstGeom prst="rect">
            <a:avLst/>
          </a:prstGeom>
        </p:spPr>
        <p:txBody>
          <a:bodyPr>
            <a:noAutofit/>
          </a:bodyPr>
          <a:lstStyle>
            <a:lvl1pPr marL="274306" marR="0" indent="0" algn="l" defTabSz="754343" rtl="0" eaLnBrk="1" fontAlgn="auto" latinLnBrk="0" hangingPunct="1">
              <a:lnSpc>
                <a:spcPts val="2200"/>
              </a:lnSpc>
              <a:spcBef>
                <a:spcPts val="824"/>
              </a:spcBef>
              <a:spcAft>
                <a:spcPts val="0"/>
              </a:spcAft>
              <a:buClrTx/>
              <a:buSzTx/>
              <a:buFontTx/>
              <a:buNone/>
              <a:tabLst/>
              <a:defRPr sz="1400" b="0" i="0" baseline="0">
                <a:solidFill>
                  <a:schemeClr val="tx1"/>
                </a:solidFill>
                <a:latin typeface="+mj-lt"/>
              </a:defRPr>
            </a:lvl1pPr>
            <a:lvl2pPr marL="274306" indent="0">
              <a:lnSpc>
                <a:spcPct val="150000"/>
              </a:lnSpc>
              <a:buFontTx/>
              <a:buNone/>
              <a:defRPr sz="1999" b="0" i="0" baseline="0">
                <a:latin typeface="Berthold Akzidenz Grotesk Light" panose="020B0400000000000000" pitchFamily="34" charset="0"/>
              </a:defRPr>
            </a:lvl2pPr>
            <a:lvl3pPr marL="274306" indent="0">
              <a:lnSpc>
                <a:spcPct val="150000"/>
              </a:lnSpc>
              <a:buFontTx/>
              <a:buNone/>
              <a:defRPr sz="1999" b="0" i="0" baseline="0">
                <a:latin typeface="Berthold Akzidenz Grotesk Light" panose="020B0400000000000000" pitchFamily="34" charset="0"/>
              </a:defRPr>
            </a:lvl3pPr>
            <a:lvl4pPr marL="274306" indent="0">
              <a:lnSpc>
                <a:spcPct val="150000"/>
              </a:lnSpc>
              <a:buFontTx/>
              <a:buNone/>
              <a:defRPr sz="1999" b="0" i="0" baseline="0">
                <a:latin typeface="Berthold Akzidenz Grotesk Light" panose="020B0400000000000000" pitchFamily="34" charset="0"/>
              </a:defRPr>
            </a:lvl4pPr>
            <a:lvl5pPr marL="274306" indent="0">
              <a:lnSpc>
                <a:spcPct val="150000"/>
              </a:lnSpc>
              <a:buFontTx/>
              <a:buNone/>
              <a:defRPr sz="1999" b="0" i="0" baseline="0">
                <a:latin typeface="Berthold Akzidenz Grotesk Light" panose="020B0400000000000000" pitchFamily="34" charset="0"/>
              </a:defRPr>
            </a:lvl5pPr>
          </a:lstStyle>
          <a:p>
            <a:pPr lvl="0"/>
            <a:r>
              <a:rPr lang="en-US"/>
              <a:t>Copy in this body area is set to font size #14 and will NOT adjust accordingly within the content box based on copy length. It will NOT shrink as more content is placed in the content area. If necessary, you will have to add a second slide. Slides are encouraged to have imagery and not be copy intensive. </a:t>
            </a:r>
          </a:p>
          <a:p>
            <a:pPr marL="274306" marR="0" lvl="0" indent="0" algn="l" defTabSz="754343" rtl="0" eaLnBrk="1" fontAlgn="auto" latinLnBrk="0" hangingPunct="1">
              <a:lnSpc>
                <a:spcPts val="2200"/>
              </a:lnSpc>
              <a:spcBef>
                <a:spcPts val="824"/>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274306" marR="0" lvl="0" indent="0" algn="l" defTabSz="754343" rtl="0" eaLnBrk="1" fontAlgn="auto" latinLnBrk="0" hangingPunct="1">
              <a:lnSpc>
                <a:spcPts val="2200"/>
              </a:lnSpc>
              <a:spcBef>
                <a:spcPts val="824"/>
              </a:spcBef>
              <a:spcAft>
                <a:spcPts val="0"/>
              </a:spcAft>
              <a:buClrTx/>
              <a:buSzTx/>
              <a:buFontTx/>
              <a:buNone/>
              <a:tabLst/>
              <a:defRPr/>
            </a:pP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r>
              <a:rPr lang="en-US" err="1"/>
              <a:t>architecto</a:t>
            </a:r>
            <a:r>
              <a:rPr lang="en-US"/>
              <a:t> </a:t>
            </a:r>
            <a:r>
              <a:rPr lang="en-US" err="1"/>
              <a:t>beatae</a:t>
            </a:r>
            <a:r>
              <a:rPr lang="en-US"/>
              <a:t>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a:t>
            </a:r>
          </a:p>
        </p:txBody>
      </p:sp>
      <p:sp>
        <p:nvSpPr>
          <p:cNvPr id="9" name="Content Placeholder 5">
            <a:extLst>
              <a:ext uri="{FF2B5EF4-FFF2-40B4-BE49-F238E27FC236}">
                <a16:creationId xmlns:a16="http://schemas.microsoft.com/office/drawing/2014/main" id="{465D37C1-47C2-2F41-A8D0-343920AA1CFB}"/>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CATEGORY</a:t>
            </a:r>
          </a:p>
        </p:txBody>
      </p:sp>
      <p:sp>
        <p:nvSpPr>
          <p:cNvPr id="2" name="Footer Placeholder 1">
            <a:extLst>
              <a:ext uri="{FF2B5EF4-FFF2-40B4-BE49-F238E27FC236}">
                <a16:creationId xmlns:a16="http://schemas.microsoft.com/office/drawing/2014/main" id="{74F51409-0373-1541-B6B1-206CC32152D9}"/>
              </a:ext>
            </a:extLst>
          </p:cNvPr>
          <p:cNvSpPr>
            <a:spLocks noGrp="1"/>
          </p:cNvSpPr>
          <p:nvPr>
            <p:ph type="ftr" sz="quarter" idx="15"/>
          </p:nvPr>
        </p:nvSpPr>
        <p:spPr/>
        <p:txBody>
          <a:bodyPr/>
          <a:lstStyle>
            <a:lvl1pPr>
              <a:defRPr/>
            </a:lvl1pPr>
          </a:lstStyle>
          <a:p>
            <a:r>
              <a:rPr lang="en-US" dirty="0"/>
              <a:t>Section Title</a:t>
            </a:r>
          </a:p>
        </p:txBody>
      </p:sp>
      <p:sp>
        <p:nvSpPr>
          <p:cNvPr id="8" name="TextBox 7">
            <a:extLst>
              <a:ext uri="{FF2B5EF4-FFF2-40B4-BE49-F238E27FC236}">
                <a16:creationId xmlns:a16="http://schemas.microsoft.com/office/drawing/2014/main" id="{1C15F9FE-62A1-3140-B810-60A8F4BE6467}"/>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0" name="Slide Number Placeholder 5">
            <a:extLst>
              <a:ext uri="{FF2B5EF4-FFF2-40B4-BE49-F238E27FC236}">
                <a16:creationId xmlns:a16="http://schemas.microsoft.com/office/drawing/2014/main" id="{5F36DE43-7662-874D-AB7D-3A7D583BD307}"/>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1" name="Text Placeholder 5">
            <a:extLst>
              <a:ext uri="{FF2B5EF4-FFF2-40B4-BE49-F238E27FC236}">
                <a16:creationId xmlns:a16="http://schemas.microsoft.com/office/drawing/2014/main" id="{8C5FEF05-9E8E-40EF-8F6B-44021D8E4B9D}"/>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CATEGORY</a:t>
            </a:r>
          </a:p>
        </p:txBody>
      </p:sp>
    </p:spTree>
    <p:extLst>
      <p:ext uri="{BB962C8B-B14F-4D97-AF65-F5344CB8AC3E}">
        <p14:creationId xmlns:p14="http://schemas.microsoft.com/office/powerpoint/2010/main" val="2972216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Chec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7" name="Title 1">
            <a:extLst>
              <a:ext uri="{FF2B5EF4-FFF2-40B4-BE49-F238E27FC236}">
                <a16:creationId xmlns:a16="http://schemas.microsoft.com/office/drawing/2014/main" id="{DBF637AC-7677-3643-A2BE-B79331AF3511}"/>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TITLE</a:t>
            </a:r>
          </a:p>
        </p:txBody>
      </p:sp>
      <p:sp>
        <p:nvSpPr>
          <p:cNvPr id="3" name="Text Placeholder 2">
            <a:extLst>
              <a:ext uri="{FF2B5EF4-FFF2-40B4-BE49-F238E27FC236}">
                <a16:creationId xmlns:a16="http://schemas.microsoft.com/office/drawing/2014/main" id="{98F31D72-5A32-464C-8301-2C2EAAEEDD31}"/>
              </a:ext>
            </a:extLst>
          </p:cNvPr>
          <p:cNvSpPr>
            <a:spLocks noGrp="1"/>
          </p:cNvSpPr>
          <p:nvPr>
            <p:ph type="body" sz="quarter" idx="13" hasCustomPrompt="1"/>
          </p:nvPr>
        </p:nvSpPr>
        <p:spPr>
          <a:xfrm>
            <a:off x="754304" y="1976439"/>
            <a:ext cx="8575434" cy="1665182"/>
          </a:xfrm>
          <a:prstGeom prst="rect">
            <a:avLst/>
          </a:prstGeom>
        </p:spPr>
        <p:txBody>
          <a:bodyPr>
            <a:normAutofit/>
          </a:bodyPr>
          <a:lstStyle>
            <a:lvl1pPr marL="274306" indent="0">
              <a:lnSpc>
                <a:spcPct val="150000"/>
              </a:lnSpc>
              <a:buFontTx/>
              <a:buNone/>
              <a:defRPr sz="1800" b="0" i="0" baseline="0">
                <a:solidFill>
                  <a:schemeClr val="tx1"/>
                </a:solidFill>
                <a:latin typeface="+mj-lt"/>
              </a:defRPr>
            </a:lvl1pPr>
            <a:lvl2pPr marL="274306" indent="0">
              <a:lnSpc>
                <a:spcPct val="150000"/>
              </a:lnSpc>
              <a:buFontTx/>
              <a:buNone/>
              <a:defRPr sz="1999" b="0" i="0" baseline="0">
                <a:latin typeface="Berthold Akzidenz Grotesk Light" panose="020B0400000000000000" pitchFamily="34" charset="0"/>
              </a:defRPr>
            </a:lvl2pPr>
            <a:lvl3pPr marL="274306" indent="0">
              <a:lnSpc>
                <a:spcPct val="150000"/>
              </a:lnSpc>
              <a:buFontTx/>
              <a:buNone/>
              <a:defRPr sz="1999" b="0" i="0" baseline="0">
                <a:latin typeface="Berthold Akzidenz Grotesk Light" panose="020B0400000000000000" pitchFamily="34" charset="0"/>
              </a:defRPr>
            </a:lvl3pPr>
            <a:lvl4pPr marL="274306" indent="0">
              <a:lnSpc>
                <a:spcPct val="150000"/>
              </a:lnSpc>
              <a:buFontTx/>
              <a:buNone/>
              <a:defRPr sz="1999" b="0" i="0" baseline="0">
                <a:latin typeface="Berthold Akzidenz Grotesk Light" panose="020B0400000000000000" pitchFamily="34" charset="0"/>
              </a:defRPr>
            </a:lvl4pPr>
            <a:lvl5pPr marL="274306" indent="0">
              <a:lnSpc>
                <a:spcPct val="150000"/>
              </a:lnSpc>
              <a:buFontTx/>
              <a:buNone/>
              <a:defRPr sz="1999" b="0" i="0" baseline="0">
                <a:latin typeface="Berthold Akzidenz Grotesk Light" panose="020B0400000000000000"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a:t>
            </a:r>
          </a:p>
        </p:txBody>
      </p:sp>
      <p:sp>
        <p:nvSpPr>
          <p:cNvPr id="9" name="Content Placeholder 5">
            <a:extLst>
              <a:ext uri="{FF2B5EF4-FFF2-40B4-BE49-F238E27FC236}">
                <a16:creationId xmlns:a16="http://schemas.microsoft.com/office/drawing/2014/main" id="{465D37C1-47C2-2F41-A8D0-343920AA1CFB}"/>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CATEGORY</a:t>
            </a:r>
          </a:p>
        </p:txBody>
      </p:sp>
      <p:sp>
        <p:nvSpPr>
          <p:cNvPr id="8" name="Text Placeholder 4">
            <a:extLst>
              <a:ext uri="{FF2B5EF4-FFF2-40B4-BE49-F238E27FC236}">
                <a16:creationId xmlns:a16="http://schemas.microsoft.com/office/drawing/2014/main" id="{9154D31A-D044-BA49-9BBB-E7F2642ECFA7}"/>
              </a:ext>
            </a:extLst>
          </p:cNvPr>
          <p:cNvSpPr>
            <a:spLocks noGrp="1"/>
          </p:cNvSpPr>
          <p:nvPr>
            <p:ph type="body" sz="quarter" idx="16" hasCustomPrompt="1"/>
          </p:nvPr>
        </p:nvSpPr>
        <p:spPr>
          <a:xfrm>
            <a:off x="754304" y="3687178"/>
            <a:ext cx="8575436" cy="2725980"/>
          </a:xfrm>
          <a:prstGeom prst="rect">
            <a:avLst/>
          </a:prstGeom>
        </p:spPr>
        <p:txBody>
          <a:bodyPr>
            <a:normAutofit/>
          </a:bodyPr>
          <a:lstStyle>
            <a:lvl1pPr marL="1000077" marR="0" indent="-457177" algn="l" defTabSz="754343" rtl="0" eaLnBrk="1" fontAlgn="auto" latinLnBrk="0" hangingPunct="1">
              <a:lnSpc>
                <a:spcPct val="90000"/>
              </a:lnSpc>
              <a:spcBef>
                <a:spcPts val="824"/>
              </a:spcBef>
              <a:spcAft>
                <a:spcPts val="600"/>
              </a:spcAft>
              <a:buClr>
                <a:schemeClr val="accent2"/>
              </a:buClr>
              <a:buSzTx/>
              <a:buFont typeface="Wingdings" pitchFamily="2" charset="2"/>
              <a:buChar char="ü"/>
              <a:tabLst/>
              <a:defRPr sz="1800" b="0" i="0">
                <a:latin typeface="+mj-lt"/>
              </a:defRPr>
            </a:lvl1pPr>
          </a:lstStyle>
          <a:p>
            <a:pPr lvl="0"/>
            <a:r>
              <a:rPr lang="en-US"/>
              <a:t>Click to edit check marks, should be the same font size as body copy</a:t>
            </a:r>
          </a:p>
          <a:p>
            <a:pPr lvl="0"/>
            <a:r>
              <a:rPr lang="en-US"/>
              <a:t>Click to edit check marks</a:t>
            </a:r>
          </a:p>
          <a:p>
            <a:pPr lvl="0"/>
            <a:r>
              <a:rPr lang="en-US"/>
              <a:t>Click to edit check marks</a:t>
            </a:r>
          </a:p>
          <a:p>
            <a:pPr lvl="0"/>
            <a:r>
              <a:rPr lang="en-US"/>
              <a:t>Click to edit check marks</a:t>
            </a:r>
          </a:p>
        </p:txBody>
      </p:sp>
      <p:sp>
        <p:nvSpPr>
          <p:cNvPr id="2" name="Footer Placeholder 1">
            <a:extLst>
              <a:ext uri="{FF2B5EF4-FFF2-40B4-BE49-F238E27FC236}">
                <a16:creationId xmlns:a16="http://schemas.microsoft.com/office/drawing/2014/main" id="{62D739EA-FF26-1E41-9CCE-1D1567DE6518}"/>
              </a:ext>
            </a:extLst>
          </p:cNvPr>
          <p:cNvSpPr>
            <a:spLocks noGrp="1"/>
          </p:cNvSpPr>
          <p:nvPr>
            <p:ph type="ftr" sz="quarter" idx="17"/>
          </p:nvPr>
        </p:nvSpPr>
        <p:spPr/>
        <p:txBody>
          <a:bodyPr/>
          <a:lstStyle>
            <a:lvl1pPr>
              <a:defRPr/>
            </a:lvl1pPr>
          </a:lstStyle>
          <a:p>
            <a:r>
              <a:rPr lang="en-US" dirty="0"/>
              <a:t>Section Title</a:t>
            </a:r>
          </a:p>
        </p:txBody>
      </p:sp>
      <p:sp>
        <p:nvSpPr>
          <p:cNvPr id="10" name="TextBox 9">
            <a:extLst>
              <a:ext uri="{FF2B5EF4-FFF2-40B4-BE49-F238E27FC236}">
                <a16:creationId xmlns:a16="http://schemas.microsoft.com/office/drawing/2014/main" id="{163B6E99-7203-0849-B1AA-105F0C547E6B}"/>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Slide Number Placeholder 5">
            <a:extLst>
              <a:ext uri="{FF2B5EF4-FFF2-40B4-BE49-F238E27FC236}">
                <a16:creationId xmlns:a16="http://schemas.microsoft.com/office/drawing/2014/main" id="{A6EEFBAC-E1D3-FE45-BB5B-D2B982810E58}"/>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2" name="Text Placeholder 5">
            <a:extLst>
              <a:ext uri="{FF2B5EF4-FFF2-40B4-BE49-F238E27FC236}">
                <a16:creationId xmlns:a16="http://schemas.microsoft.com/office/drawing/2014/main" id="{0B0264DC-56A5-4FF1-BA1F-C1DBA6DD7656}"/>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CATEGORY</a:t>
            </a:r>
          </a:p>
        </p:txBody>
      </p:sp>
    </p:spTree>
    <p:extLst>
      <p:ext uri="{BB962C8B-B14F-4D97-AF65-F5344CB8AC3E}">
        <p14:creationId xmlns:p14="http://schemas.microsoft.com/office/powerpoint/2010/main" val="1902314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w/Numb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F637AC-7677-3643-A2BE-B79331AF3511}"/>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TITLE</a:t>
            </a:r>
          </a:p>
        </p:txBody>
      </p:sp>
      <p:sp>
        <p:nvSpPr>
          <p:cNvPr id="3" name="Text Placeholder 2">
            <a:extLst>
              <a:ext uri="{FF2B5EF4-FFF2-40B4-BE49-F238E27FC236}">
                <a16:creationId xmlns:a16="http://schemas.microsoft.com/office/drawing/2014/main" id="{98F31D72-5A32-464C-8301-2C2EAAEEDD31}"/>
              </a:ext>
            </a:extLst>
          </p:cNvPr>
          <p:cNvSpPr>
            <a:spLocks noGrp="1"/>
          </p:cNvSpPr>
          <p:nvPr>
            <p:ph type="body" sz="quarter" idx="13" hasCustomPrompt="1"/>
          </p:nvPr>
        </p:nvSpPr>
        <p:spPr>
          <a:xfrm>
            <a:off x="754304" y="1976439"/>
            <a:ext cx="8575434" cy="1665182"/>
          </a:xfrm>
          <a:prstGeom prst="rect">
            <a:avLst/>
          </a:prstGeom>
        </p:spPr>
        <p:txBody>
          <a:bodyPr>
            <a:normAutofit/>
          </a:bodyPr>
          <a:lstStyle>
            <a:lvl1pPr marL="274306" indent="0">
              <a:lnSpc>
                <a:spcPct val="150000"/>
              </a:lnSpc>
              <a:buFontTx/>
              <a:buNone/>
              <a:defRPr sz="1800" b="0" i="0" baseline="0">
                <a:solidFill>
                  <a:schemeClr val="tx1"/>
                </a:solidFill>
                <a:latin typeface="+mj-lt"/>
              </a:defRPr>
            </a:lvl1pPr>
            <a:lvl2pPr marL="274306" indent="0">
              <a:lnSpc>
                <a:spcPct val="150000"/>
              </a:lnSpc>
              <a:buFontTx/>
              <a:buNone/>
              <a:defRPr sz="1999" b="0" i="0" baseline="0">
                <a:latin typeface="Berthold Akzidenz Grotesk Light" panose="020B0400000000000000" pitchFamily="34" charset="0"/>
              </a:defRPr>
            </a:lvl2pPr>
            <a:lvl3pPr marL="274306" indent="0">
              <a:lnSpc>
                <a:spcPct val="150000"/>
              </a:lnSpc>
              <a:buFontTx/>
              <a:buNone/>
              <a:defRPr sz="1999" b="0" i="0" baseline="0">
                <a:latin typeface="Berthold Akzidenz Grotesk Light" panose="020B0400000000000000" pitchFamily="34" charset="0"/>
              </a:defRPr>
            </a:lvl3pPr>
            <a:lvl4pPr marL="274306" indent="0">
              <a:lnSpc>
                <a:spcPct val="150000"/>
              </a:lnSpc>
              <a:buFontTx/>
              <a:buNone/>
              <a:defRPr sz="1999" b="0" i="0" baseline="0">
                <a:latin typeface="Berthold Akzidenz Grotesk Light" panose="020B0400000000000000" pitchFamily="34" charset="0"/>
              </a:defRPr>
            </a:lvl4pPr>
            <a:lvl5pPr marL="274306" indent="0">
              <a:lnSpc>
                <a:spcPct val="150000"/>
              </a:lnSpc>
              <a:buFontTx/>
              <a:buNone/>
              <a:defRPr sz="1999" b="0" i="0" baseline="0">
                <a:latin typeface="Berthold Akzidenz Grotesk Light" panose="020B0400000000000000"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a:t>
            </a:r>
          </a:p>
        </p:txBody>
      </p:sp>
      <p:sp>
        <p:nvSpPr>
          <p:cNvPr id="9" name="Content Placeholder 5">
            <a:extLst>
              <a:ext uri="{FF2B5EF4-FFF2-40B4-BE49-F238E27FC236}">
                <a16:creationId xmlns:a16="http://schemas.microsoft.com/office/drawing/2014/main" id="{465D37C1-47C2-2F41-A8D0-343920AA1CFB}"/>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CATEGORY</a:t>
            </a:r>
          </a:p>
        </p:txBody>
      </p:sp>
      <p:sp>
        <p:nvSpPr>
          <p:cNvPr id="5" name="Text Placeholder 4">
            <a:extLst>
              <a:ext uri="{FF2B5EF4-FFF2-40B4-BE49-F238E27FC236}">
                <a16:creationId xmlns:a16="http://schemas.microsoft.com/office/drawing/2014/main" id="{EBF193E8-A0C3-144D-826B-E9FB38B748C2}"/>
              </a:ext>
            </a:extLst>
          </p:cNvPr>
          <p:cNvSpPr>
            <a:spLocks noGrp="1"/>
          </p:cNvSpPr>
          <p:nvPr>
            <p:ph type="body" sz="quarter" idx="16" hasCustomPrompt="1"/>
          </p:nvPr>
        </p:nvSpPr>
        <p:spPr>
          <a:xfrm>
            <a:off x="754304" y="3687178"/>
            <a:ext cx="8575436" cy="2725980"/>
          </a:xfrm>
          <a:prstGeom prst="rect">
            <a:avLst/>
          </a:prstGeom>
        </p:spPr>
        <p:txBody>
          <a:bodyPr>
            <a:normAutofit/>
          </a:bodyPr>
          <a:lstStyle>
            <a:lvl1pPr marL="1000077" marR="0" indent="-457177" algn="l" defTabSz="754343" rtl="0" eaLnBrk="1" fontAlgn="auto" latinLnBrk="0" hangingPunct="1">
              <a:lnSpc>
                <a:spcPct val="90000"/>
              </a:lnSpc>
              <a:spcBef>
                <a:spcPts val="824"/>
              </a:spcBef>
              <a:spcAft>
                <a:spcPts val="600"/>
              </a:spcAft>
              <a:buClr>
                <a:schemeClr val="tx1"/>
              </a:buClr>
              <a:buSzTx/>
              <a:buFont typeface="+mj-lt"/>
              <a:buAutoNum type="arabicParenR"/>
              <a:tabLst/>
              <a:defRPr sz="1800" b="0" i="0">
                <a:latin typeface="+mj-lt"/>
              </a:defRPr>
            </a:lvl1pPr>
          </a:lstStyle>
          <a:p>
            <a:pPr lvl="0"/>
            <a:r>
              <a:rPr lang="en-US"/>
              <a:t>Click to edit numbering, should be the same font size as body copy</a:t>
            </a:r>
          </a:p>
          <a:p>
            <a:pPr lvl="0"/>
            <a:r>
              <a:rPr lang="en-US"/>
              <a:t>Click to edit numbering</a:t>
            </a:r>
          </a:p>
          <a:p>
            <a:pPr marL="1000077" marR="0" lvl="0" indent="-457177" algn="l" defTabSz="754343" rtl="0" eaLnBrk="1" fontAlgn="auto" latinLnBrk="0" hangingPunct="1">
              <a:lnSpc>
                <a:spcPct val="90000"/>
              </a:lnSpc>
              <a:spcBef>
                <a:spcPts val="824"/>
              </a:spcBef>
              <a:spcAft>
                <a:spcPts val="600"/>
              </a:spcAft>
              <a:buClr>
                <a:schemeClr val="tx1"/>
              </a:buClr>
              <a:buSzTx/>
              <a:buFont typeface="+mj-lt"/>
              <a:buAutoNum type="arabicParenR"/>
              <a:tabLst/>
              <a:defRPr/>
            </a:pPr>
            <a:r>
              <a:rPr lang="en-US"/>
              <a:t>Click to edit numbering</a:t>
            </a:r>
          </a:p>
          <a:p>
            <a:pPr marL="1000077" marR="0" lvl="0" indent="-457177" algn="l" defTabSz="754343" rtl="0" eaLnBrk="1" fontAlgn="auto" latinLnBrk="0" hangingPunct="1">
              <a:lnSpc>
                <a:spcPct val="90000"/>
              </a:lnSpc>
              <a:spcBef>
                <a:spcPts val="824"/>
              </a:spcBef>
              <a:spcAft>
                <a:spcPts val="600"/>
              </a:spcAft>
              <a:buClr>
                <a:schemeClr val="tx1"/>
              </a:buClr>
              <a:buSzTx/>
              <a:buFont typeface="+mj-lt"/>
              <a:buAutoNum type="arabicParenR"/>
              <a:tabLst/>
              <a:defRPr/>
            </a:pPr>
            <a:r>
              <a:rPr lang="en-US"/>
              <a:t>Click to edit numbering</a:t>
            </a:r>
          </a:p>
          <a:p>
            <a:pPr marL="1000077" marR="0" lvl="0" indent="-457177" algn="l" defTabSz="754343" rtl="0" eaLnBrk="1" fontAlgn="auto" latinLnBrk="0" hangingPunct="1">
              <a:lnSpc>
                <a:spcPct val="90000"/>
              </a:lnSpc>
              <a:spcBef>
                <a:spcPts val="824"/>
              </a:spcBef>
              <a:spcAft>
                <a:spcPts val="600"/>
              </a:spcAft>
              <a:buClr>
                <a:schemeClr val="tx1"/>
              </a:buClr>
              <a:buSzTx/>
              <a:buFont typeface="+mj-lt"/>
              <a:buAutoNum type="arabicParenR"/>
              <a:tabLst/>
              <a:defRPr/>
            </a:pPr>
            <a:endParaRPr lang="en-US"/>
          </a:p>
        </p:txBody>
      </p:sp>
      <p:sp>
        <p:nvSpPr>
          <p:cNvPr id="13" name="Footer Placeholder 12">
            <a:extLst>
              <a:ext uri="{FF2B5EF4-FFF2-40B4-BE49-F238E27FC236}">
                <a16:creationId xmlns:a16="http://schemas.microsoft.com/office/drawing/2014/main" id="{C0EF87D6-8338-A54E-92FC-2A00BB866DD6}"/>
              </a:ext>
            </a:extLst>
          </p:cNvPr>
          <p:cNvSpPr>
            <a:spLocks noGrp="1"/>
          </p:cNvSpPr>
          <p:nvPr>
            <p:ph type="ftr" sz="quarter" idx="17"/>
          </p:nvPr>
        </p:nvSpPr>
        <p:spPr/>
        <p:txBody>
          <a:bodyPr/>
          <a:lstStyle>
            <a:lvl1pPr>
              <a:defRPr/>
            </a:lvl1pPr>
          </a:lstStyle>
          <a:p>
            <a:r>
              <a:rPr lang="en-US" dirty="0"/>
              <a:t>Section Title</a:t>
            </a:r>
          </a:p>
        </p:txBody>
      </p:sp>
      <p:sp>
        <p:nvSpPr>
          <p:cNvPr id="8" name="TextBox 7">
            <a:extLst>
              <a:ext uri="{FF2B5EF4-FFF2-40B4-BE49-F238E27FC236}">
                <a16:creationId xmlns:a16="http://schemas.microsoft.com/office/drawing/2014/main" id="{155D0C52-FA49-8A4B-8D22-022AE99D85E9}"/>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1" name="Slide Number Placeholder 5">
            <a:extLst>
              <a:ext uri="{FF2B5EF4-FFF2-40B4-BE49-F238E27FC236}">
                <a16:creationId xmlns:a16="http://schemas.microsoft.com/office/drawing/2014/main" id="{CEDFB085-70EC-054B-AA5A-76A3D360621F}"/>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0" name="Text Placeholder 5">
            <a:extLst>
              <a:ext uri="{FF2B5EF4-FFF2-40B4-BE49-F238E27FC236}">
                <a16:creationId xmlns:a16="http://schemas.microsoft.com/office/drawing/2014/main" id="{FF6A1382-C280-4B4C-975F-5878530B0EE3}"/>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CATEGORY</a:t>
            </a:r>
          </a:p>
        </p:txBody>
      </p:sp>
    </p:spTree>
    <p:extLst>
      <p:ext uri="{BB962C8B-B14F-4D97-AF65-F5344CB8AC3E}">
        <p14:creationId xmlns:p14="http://schemas.microsoft.com/office/powerpoint/2010/main" val="1619359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with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2" name="Footer Placeholder 1">
            <a:extLst>
              <a:ext uri="{FF2B5EF4-FFF2-40B4-BE49-F238E27FC236}">
                <a16:creationId xmlns:a16="http://schemas.microsoft.com/office/drawing/2014/main" id="{51A02A3C-C004-E246-B0B6-C92C194364FD}"/>
              </a:ext>
            </a:extLst>
          </p:cNvPr>
          <p:cNvSpPr>
            <a:spLocks noGrp="1"/>
          </p:cNvSpPr>
          <p:nvPr>
            <p:ph type="ftr" sz="quarter" idx="13"/>
          </p:nvPr>
        </p:nvSpPr>
        <p:spPr/>
        <p:txBody>
          <a:bodyPr/>
          <a:lstStyle>
            <a:lvl1pPr>
              <a:defRPr/>
            </a:lvl1pPr>
          </a:lstStyle>
          <a:p>
            <a:r>
              <a:rPr lang="en-US" dirty="0"/>
              <a:t>Section Title</a:t>
            </a:r>
          </a:p>
        </p:txBody>
      </p:sp>
      <p:sp>
        <p:nvSpPr>
          <p:cNvPr id="5" name="TextBox 4">
            <a:extLst>
              <a:ext uri="{FF2B5EF4-FFF2-40B4-BE49-F238E27FC236}">
                <a16:creationId xmlns:a16="http://schemas.microsoft.com/office/drawing/2014/main" id="{167E37EC-E9D3-2044-A499-6ED0CAA67192}"/>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6" name="Slide Number Placeholder 5">
            <a:extLst>
              <a:ext uri="{FF2B5EF4-FFF2-40B4-BE49-F238E27FC236}">
                <a16:creationId xmlns:a16="http://schemas.microsoft.com/office/drawing/2014/main" id="{8E7A2BDB-977A-A546-9A97-50E0C71711AB}"/>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201964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NO logo/UR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5" name="Slide Number Placeholder 5">
            <a:extLst>
              <a:ext uri="{FF2B5EF4-FFF2-40B4-BE49-F238E27FC236}">
                <a16:creationId xmlns:a16="http://schemas.microsoft.com/office/drawing/2014/main" id="{B5DE6D57-AB65-1646-B410-7FA635C1BC22}"/>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2808796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age with title,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7" name="Title 1">
            <a:extLst>
              <a:ext uri="{FF2B5EF4-FFF2-40B4-BE49-F238E27FC236}">
                <a16:creationId xmlns:a16="http://schemas.microsoft.com/office/drawing/2014/main" id="{3E7E1679-97E0-D644-9B53-D8DA079C8972}"/>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TITLE</a:t>
            </a:r>
          </a:p>
        </p:txBody>
      </p:sp>
      <p:sp>
        <p:nvSpPr>
          <p:cNvPr id="9" name="Content Placeholder 5">
            <a:extLst>
              <a:ext uri="{FF2B5EF4-FFF2-40B4-BE49-F238E27FC236}">
                <a16:creationId xmlns:a16="http://schemas.microsoft.com/office/drawing/2014/main" id="{B41011EF-B0AA-9646-8560-7F10DDDE554B}"/>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CATEGORY</a:t>
            </a:r>
          </a:p>
        </p:txBody>
      </p:sp>
      <p:sp>
        <p:nvSpPr>
          <p:cNvPr id="5" name="Text Placeholder 5">
            <a:extLst>
              <a:ext uri="{FF2B5EF4-FFF2-40B4-BE49-F238E27FC236}">
                <a16:creationId xmlns:a16="http://schemas.microsoft.com/office/drawing/2014/main" id="{42695A6F-5C47-409C-927B-46B8E8AD7D85}"/>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CATEGORY</a:t>
            </a:r>
          </a:p>
        </p:txBody>
      </p:sp>
    </p:spTree>
    <p:extLst>
      <p:ext uri="{BB962C8B-B14F-4D97-AF65-F5344CB8AC3E}">
        <p14:creationId xmlns:p14="http://schemas.microsoft.com/office/powerpoint/2010/main" val="1793974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4" name="Slide Number Placeholder 5">
            <a:extLst>
              <a:ext uri="{FF2B5EF4-FFF2-40B4-BE49-F238E27FC236}">
                <a16:creationId xmlns:a16="http://schemas.microsoft.com/office/drawing/2014/main" id="{114D9A0D-A50F-4E42-81CF-3063E43D611E}"/>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rgbClr val="63656A"/>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2591126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9F322A-95A3-9642-B077-7AFC0DF160D3}"/>
              </a:ext>
            </a:extLst>
          </p:cNvPr>
          <p:cNvSpPr>
            <a:spLocks noGrp="1"/>
          </p:cNvSpPr>
          <p:nvPr>
            <p:ph type="sldNum" sz="quarter" idx="10"/>
          </p:nvPr>
        </p:nvSpPr>
        <p:spPr/>
        <p:txBody>
          <a:bodyPr/>
          <a:lstStyle/>
          <a:p>
            <a:fld id="{0D63DF01-F109-1D42-8613-A24BF6CCAD29}" type="slidenum">
              <a:rPr lang="en-US" smtClean="0"/>
              <a:pPr/>
              <a:t>‹#›</a:t>
            </a:fld>
            <a:endParaRPr lang="en-US" dirty="0"/>
          </a:p>
        </p:txBody>
      </p:sp>
      <p:sp>
        <p:nvSpPr>
          <p:cNvPr id="7" name="Title 1">
            <a:extLst>
              <a:ext uri="{FF2B5EF4-FFF2-40B4-BE49-F238E27FC236}">
                <a16:creationId xmlns:a16="http://schemas.microsoft.com/office/drawing/2014/main" id="{35FCF449-8F1B-A84C-9ADC-3945AE8FF26E}"/>
              </a:ext>
            </a:extLst>
          </p:cNvPr>
          <p:cNvSpPr>
            <a:spLocks noGrp="1"/>
          </p:cNvSpPr>
          <p:nvPr>
            <p:ph type="title" hasCustomPrompt="1"/>
          </p:nvPr>
        </p:nvSpPr>
        <p:spPr>
          <a:xfrm>
            <a:off x="686278" y="689670"/>
            <a:ext cx="8675370" cy="3233102"/>
          </a:xfrm>
          <a:prstGeom prst="rect">
            <a:avLst/>
          </a:prstGeom>
        </p:spPr>
        <p:txBody>
          <a:bodyPr anchor="b"/>
          <a:lstStyle>
            <a:lvl1pPr>
              <a:defRPr sz="6600" b="0" i="0">
                <a:latin typeface="Berthold Akzidenz Grotesk Light" panose="020B0400000000000000" pitchFamily="34" charset="0"/>
              </a:defRPr>
            </a:lvl1pPr>
          </a:lstStyle>
          <a:p>
            <a:r>
              <a:rPr lang="en-US"/>
              <a:t>SECTION TITLE</a:t>
            </a:r>
          </a:p>
        </p:txBody>
      </p:sp>
      <p:sp>
        <p:nvSpPr>
          <p:cNvPr id="8" name="Text Placeholder 2">
            <a:extLst>
              <a:ext uri="{FF2B5EF4-FFF2-40B4-BE49-F238E27FC236}">
                <a16:creationId xmlns:a16="http://schemas.microsoft.com/office/drawing/2014/main" id="{BFB57BC5-3277-C34B-8B22-17582949BACB}"/>
              </a:ext>
            </a:extLst>
          </p:cNvPr>
          <p:cNvSpPr>
            <a:spLocks noGrp="1"/>
          </p:cNvSpPr>
          <p:nvPr>
            <p:ph type="body" idx="1" hasCustomPrompt="1"/>
          </p:nvPr>
        </p:nvSpPr>
        <p:spPr>
          <a:xfrm>
            <a:off x="686278" y="4089285"/>
            <a:ext cx="8675370" cy="1100550"/>
          </a:xfrm>
          <a:prstGeom prst="rect">
            <a:avLst/>
          </a:prstGeom>
        </p:spPr>
        <p:txBody>
          <a:bodyPr/>
          <a:lstStyle>
            <a:lvl1pPr marL="283451" indent="-192015">
              <a:lnSpc>
                <a:spcPct val="100000"/>
              </a:lnSpc>
              <a:spcBef>
                <a:spcPts val="1200"/>
              </a:spcBef>
              <a:buNone/>
              <a:defRPr sz="1999" b="0" i="0" spc="150" baseline="0">
                <a:solidFill>
                  <a:schemeClr val="bg1"/>
                </a:solidFill>
                <a:latin typeface="Berthold Akzidenz Grotesk Light" panose="020B0400000000000000" pitchFamily="34" charset="0"/>
              </a:defRPr>
            </a:lvl1pPr>
            <a:lvl2pPr marL="502895" indent="0">
              <a:buNone/>
              <a:defRPr sz="2200">
                <a:solidFill>
                  <a:schemeClr val="tx1">
                    <a:tint val="75000"/>
                  </a:schemeClr>
                </a:solidFill>
              </a:defRPr>
            </a:lvl2pPr>
            <a:lvl3pPr marL="1005791" indent="0">
              <a:buNone/>
              <a:defRPr sz="1980">
                <a:solidFill>
                  <a:schemeClr val="tx1">
                    <a:tint val="75000"/>
                  </a:schemeClr>
                </a:solidFill>
              </a:defRPr>
            </a:lvl3pPr>
            <a:lvl4pPr marL="1508686" indent="0">
              <a:buNone/>
              <a:defRPr sz="1760">
                <a:solidFill>
                  <a:schemeClr val="tx1">
                    <a:tint val="75000"/>
                  </a:schemeClr>
                </a:solidFill>
              </a:defRPr>
            </a:lvl4pPr>
            <a:lvl5pPr marL="2011581" indent="0">
              <a:buNone/>
              <a:defRPr sz="1760">
                <a:solidFill>
                  <a:schemeClr val="tx1">
                    <a:tint val="75000"/>
                  </a:schemeClr>
                </a:solidFill>
              </a:defRPr>
            </a:lvl5pPr>
            <a:lvl6pPr marL="2514476" indent="0">
              <a:buNone/>
              <a:defRPr sz="1760">
                <a:solidFill>
                  <a:schemeClr val="tx1">
                    <a:tint val="75000"/>
                  </a:schemeClr>
                </a:solidFill>
              </a:defRPr>
            </a:lvl6pPr>
            <a:lvl7pPr marL="3017373" indent="0">
              <a:buNone/>
              <a:defRPr sz="1760">
                <a:solidFill>
                  <a:schemeClr val="tx1">
                    <a:tint val="75000"/>
                  </a:schemeClr>
                </a:solidFill>
              </a:defRPr>
            </a:lvl7pPr>
            <a:lvl8pPr marL="3520268" indent="0">
              <a:buNone/>
              <a:defRPr sz="1760">
                <a:solidFill>
                  <a:schemeClr val="tx1">
                    <a:tint val="75000"/>
                  </a:schemeClr>
                </a:solidFill>
              </a:defRPr>
            </a:lvl8pPr>
            <a:lvl9pPr marL="4023163" indent="0">
              <a:buNone/>
              <a:defRPr sz="176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7198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age with title &amp; SCOR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00EE557-AC1F-DA46-A1C5-04D21508DBB2}"/>
              </a:ext>
            </a:extLst>
          </p:cNvPr>
          <p:cNvPicPr>
            <a:picLocks noChangeAspect="1"/>
          </p:cNvPicPr>
          <p:nvPr userDrawn="1"/>
        </p:nvPicPr>
        <p:blipFill>
          <a:blip r:embed="rId3"/>
          <a:stretch>
            <a:fillRect/>
          </a:stretch>
        </p:blipFill>
        <p:spPr>
          <a:xfrm>
            <a:off x="7526954" y="659427"/>
            <a:ext cx="1705751" cy="766419"/>
          </a:xfrm>
          <a:prstGeom prst="rect">
            <a:avLst/>
          </a:prstGeom>
        </p:spPr>
      </p:pic>
      <p:sp>
        <p:nvSpPr>
          <p:cNvPr id="10" name="Title 1">
            <a:extLst>
              <a:ext uri="{FF2B5EF4-FFF2-40B4-BE49-F238E27FC236}">
                <a16:creationId xmlns:a16="http://schemas.microsoft.com/office/drawing/2014/main" id="{F2D974E7-5E5E-8F45-80BE-3C089A397F48}"/>
              </a:ext>
            </a:extLst>
          </p:cNvPr>
          <p:cNvSpPr>
            <a:spLocks noGrp="1"/>
          </p:cNvSpPr>
          <p:nvPr>
            <p:ph type="ctrTitle" hasCustomPrompt="1"/>
          </p:nvPr>
        </p:nvSpPr>
        <p:spPr>
          <a:xfrm>
            <a:off x="754380" y="1131615"/>
            <a:ext cx="6560821"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TITLE</a:t>
            </a:r>
          </a:p>
        </p:txBody>
      </p:sp>
      <p:sp>
        <p:nvSpPr>
          <p:cNvPr id="9" name="Slide Number Placeholder 5">
            <a:extLst>
              <a:ext uri="{FF2B5EF4-FFF2-40B4-BE49-F238E27FC236}">
                <a16:creationId xmlns:a16="http://schemas.microsoft.com/office/drawing/2014/main" id="{C77D6A68-6F4A-8B49-AB98-CC635024B623}"/>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rgbClr val="63656A"/>
                </a:solidFill>
                <a:latin typeface="+mj-lt"/>
              </a:defRPr>
            </a:lvl1pPr>
          </a:lstStyle>
          <a:p>
            <a:fld id="{0D63DF01-F109-1D42-8613-A24BF6CCAD29}" type="slidenum">
              <a:rPr lang="en-US" smtClean="0"/>
              <a:pPr/>
              <a:t>‹#›</a:t>
            </a:fld>
            <a:endParaRPr lang="en-US" dirty="0"/>
          </a:p>
        </p:txBody>
      </p:sp>
      <p:sp>
        <p:nvSpPr>
          <p:cNvPr id="14" name="Content Placeholder 5">
            <a:extLst>
              <a:ext uri="{FF2B5EF4-FFF2-40B4-BE49-F238E27FC236}">
                <a16:creationId xmlns:a16="http://schemas.microsoft.com/office/drawing/2014/main" id="{6C803FB8-DBBE-9A4E-A106-1384C9F5680A}"/>
              </a:ext>
            </a:extLst>
          </p:cNvPr>
          <p:cNvSpPr>
            <a:spLocks noGrp="1"/>
          </p:cNvSpPr>
          <p:nvPr>
            <p:ph sz="quarter" idx="14" hasCustomPrompt="1"/>
          </p:nvPr>
        </p:nvSpPr>
        <p:spPr>
          <a:xfrm>
            <a:off x="1086261" y="678598"/>
            <a:ext cx="2299490"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PROGRAM: SCORE</a:t>
            </a:r>
          </a:p>
        </p:txBody>
      </p:sp>
      <p:sp>
        <p:nvSpPr>
          <p:cNvPr id="8" name="Text Placeholder 5">
            <a:extLst>
              <a:ext uri="{FF2B5EF4-FFF2-40B4-BE49-F238E27FC236}">
                <a16:creationId xmlns:a16="http://schemas.microsoft.com/office/drawing/2014/main" id="{EA0DAD67-D7F6-4C47-965D-57B855627134}"/>
              </a:ext>
            </a:extLst>
          </p:cNvPr>
          <p:cNvSpPr>
            <a:spLocks noGrp="1"/>
          </p:cNvSpPr>
          <p:nvPr>
            <p:ph type="body" sz="quarter" idx="21" hasCustomPrompt="1"/>
          </p:nvPr>
        </p:nvSpPr>
        <p:spPr>
          <a:xfrm>
            <a:off x="1086261" y="670661"/>
            <a:ext cx="2299490"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SCORE PROGRAM</a:t>
            </a:r>
          </a:p>
        </p:txBody>
      </p:sp>
    </p:spTree>
    <p:extLst>
      <p:ext uri="{BB962C8B-B14F-4D97-AF65-F5344CB8AC3E}">
        <p14:creationId xmlns:p14="http://schemas.microsoft.com/office/powerpoint/2010/main" val="4140682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adership Slide/CEO Quo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CEO BOARD MEMBERS</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7" name="Picture 6" descr="A group of people posing for the camera&#10;&#10;Description automatically generated">
            <a:extLst>
              <a:ext uri="{FF2B5EF4-FFF2-40B4-BE49-F238E27FC236}">
                <a16:creationId xmlns:a16="http://schemas.microsoft.com/office/drawing/2014/main" id="{0385B9A3-07A8-3D47-AC41-4AE94E0201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900" y="1816446"/>
            <a:ext cx="9626600" cy="3213100"/>
          </a:xfrm>
          <a:prstGeom prst="rect">
            <a:avLst/>
          </a:prstGeom>
        </p:spPr>
      </p:pic>
      <p:sp>
        <p:nvSpPr>
          <p:cNvPr id="8" name="Subtitle 2">
            <a:extLst>
              <a:ext uri="{FF2B5EF4-FFF2-40B4-BE49-F238E27FC236}">
                <a16:creationId xmlns:a16="http://schemas.microsoft.com/office/drawing/2014/main" id="{32C10ADA-F9D4-5448-89D8-FE220ED646FD}"/>
              </a:ext>
            </a:extLst>
          </p:cNvPr>
          <p:cNvSpPr txBox="1">
            <a:spLocks/>
          </p:cNvSpPr>
          <p:nvPr userDrawn="1"/>
        </p:nvSpPr>
        <p:spPr>
          <a:xfrm>
            <a:off x="1455011" y="5288744"/>
            <a:ext cx="7543800" cy="973511"/>
          </a:xfrm>
          <a:prstGeom prst="rect">
            <a:avLst/>
          </a:prstGeom>
        </p:spPr>
        <p:txBody>
          <a:bodyPr/>
          <a:lstStyle>
            <a:lvl1pPr marL="0" indent="0" algn="ctr" defTabSz="754380" rtl="0" eaLnBrk="1" latinLnBrk="0" hangingPunct="1">
              <a:lnSpc>
                <a:spcPct val="100000"/>
              </a:lnSpc>
              <a:spcBef>
                <a:spcPts val="0"/>
              </a:spcBef>
              <a:spcAft>
                <a:spcPts val="0"/>
              </a:spcAft>
              <a:buFont typeface="Arial" panose="020B0604020202020204" pitchFamily="34" charset="0"/>
              <a:buNone/>
              <a:defRPr lang="en-US" sz="1900" i="1" kern="1200" spc="100" baseline="0" smtClean="0">
                <a:solidFill>
                  <a:schemeClr val="tx1"/>
                </a:solidFill>
                <a:effectLst/>
                <a:latin typeface="+mn-lt"/>
                <a:ea typeface="+mn-ea"/>
                <a:cs typeface="+mn-cs"/>
              </a:defRPr>
            </a:lvl1pPr>
            <a:lvl2pPr marL="501073" indent="0" algn="ctr" defTabSz="754380" rtl="0" eaLnBrk="1" latinLnBrk="0" hangingPunct="1">
              <a:lnSpc>
                <a:spcPct val="90000"/>
              </a:lnSpc>
              <a:spcBef>
                <a:spcPts val="413"/>
              </a:spcBef>
              <a:buFont typeface="Arial" panose="020B0604020202020204" pitchFamily="34" charset="0"/>
              <a:buNone/>
              <a:defRPr sz="2192" kern="1200">
                <a:solidFill>
                  <a:schemeClr val="tx1"/>
                </a:solidFill>
                <a:latin typeface="+mn-lt"/>
                <a:ea typeface="+mn-ea"/>
                <a:cs typeface="+mn-cs"/>
              </a:defRPr>
            </a:lvl2pPr>
            <a:lvl3pPr marL="1002147" indent="0" algn="ctr" defTabSz="754380" rtl="0" eaLnBrk="1" latinLnBrk="0" hangingPunct="1">
              <a:lnSpc>
                <a:spcPct val="90000"/>
              </a:lnSpc>
              <a:spcBef>
                <a:spcPts val="413"/>
              </a:spcBef>
              <a:buFont typeface="Arial" panose="020B0604020202020204" pitchFamily="34" charset="0"/>
              <a:buNone/>
              <a:defRPr sz="1973" kern="1200">
                <a:solidFill>
                  <a:schemeClr val="tx1"/>
                </a:solidFill>
                <a:latin typeface="+mn-lt"/>
                <a:ea typeface="+mn-ea"/>
                <a:cs typeface="+mn-cs"/>
              </a:defRPr>
            </a:lvl3pPr>
            <a:lvl4pPr marL="1503220" indent="0" algn="ctr" defTabSz="754380" rtl="0" eaLnBrk="1" latinLnBrk="0" hangingPunct="1">
              <a:lnSpc>
                <a:spcPct val="90000"/>
              </a:lnSpc>
              <a:spcBef>
                <a:spcPts val="413"/>
              </a:spcBef>
              <a:buFont typeface="Arial" panose="020B0604020202020204" pitchFamily="34" charset="0"/>
              <a:buNone/>
              <a:defRPr sz="1753" kern="1200">
                <a:solidFill>
                  <a:schemeClr val="tx1"/>
                </a:solidFill>
                <a:latin typeface="+mn-lt"/>
                <a:ea typeface="+mn-ea"/>
                <a:cs typeface="+mn-cs"/>
              </a:defRPr>
            </a:lvl4pPr>
            <a:lvl5pPr marL="2004294" indent="0" algn="ctr" defTabSz="754380" rtl="0" eaLnBrk="1" latinLnBrk="0" hangingPunct="1">
              <a:lnSpc>
                <a:spcPct val="90000"/>
              </a:lnSpc>
              <a:spcBef>
                <a:spcPts val="413"/>
              </a:spcBef>
              <a:buFont typeface="Arial" panose="020B0604020202020204" pitchFamily="34" charset="0"/>
              <a:buNone/>
              <a:defRPr sz="1753" kern="1200">
                <a:solidFill>
                  <a:schemeClr val="tx1"/>
                </a:solidFill>
                <a:latin typeface="+mn-lt"/>
                <a:ea typeface="+mn-ea"/>
                <a:cs typeface="+mn-cs"/>
              </a:defRPr>
            </a:lvl5pPr>
            <a:lvl6pPr marL="2505367" indent="0" algn="ctr" defTabSz="754380" rtl="0" eaLnBrk="1" latinLnBrk="0" hangingPunct="1">
              <a:lnSpc>
                <a:spcPct val="90000"/>
              </a:lnSpc>
              <a:spcBef>
                <a:spcPts val="413"/>
              </a:spcBef>
              <a:buFont typeface="Arial" panose="020B0604020202020204" pitchFamily="34" charset="0"/>
              <a:buNone/>
              <a:defRPr sz="1753" kern="1200">
                <a:solidFill>
                  <a:schemeClr val="tx1"/>
                </a:solidFill>
                <a:latin typeface="+mn-lt"/>
                <a:ea typeface="+mn-ea"/>
                <a:cs typeface="+mn-cs"/>
              </a:defRPr>
            </a:lvl6pPr>
            <a:lvl7pPr marL="3006441" indent="0" algn="ctr" defTabSz="754380" rtl="0" eaLnBrk="1" latinLnBrk="0" hangingPunct="1">
              <a:lnSpc>
                <a:spcPct val="90000"/>
              </a:lnSpc>
              <a:spcBef>
                <a:spcPts val="413"/>
              </a:spcBef>
              <a:buFont typeface="Arial" panose="020B0604020202020204" pitchFamily="34" charset="0"/>
              <a:buNone/>
              <a:defRPr sz="1753" kern="1200">
                <a:solidFill>
                  <a:schemeClr val="tx1"/>
                </a:solidFill>
                <a:latin typeface="+mn-lt"/>
                <a:ea typeface="+mn-ea"/>
                <a:cs typeface="+mn-cs"/>
              </a:defRPr>
            </a:lvl7pPr>
            <a:lvl8pPr marL="3507514" indent="0" algn="ctr" defTabSz="754380" rtl="0" eaLnBrk="1" latinLnBrk="0" hangingPunct="1">
              <a:lnSpc>
                <a:spcPct val="90000"/>
              </a:lnSpc>
              <a:spcBef>
                <a:spcPts val="413"/>
              </a:spcBef>
              <a:buFont typeface="Arial" panose="020B0604020202020204" pitchFamily="34" charset="0"/>
              <a:buNone/>
              <a:defRPr sz="1753" kern="1200">
                <a:solidFill>
                  <a:schemeClr val="tx1"/>
                </a:solidFill>
                <a:latin typeface="+mn-lt"/>
                <a:ea typeface="+mn-ea"/>
                <a:cs typeface="+mn-cs"/>
              </a:defRPr>
            </a:lvl8pPr>
            <a:lvl9pPr marL="4008588" indent="0" algn="ctr" defTabSz="754380" rtl="0" eaLnBrk="1" latinLnBrk="0" hangingPunct="1">
              <a:lnSpc>
                <a:spcPct val="90000"/>
              </a:lnSpc>
              <a:spcBef>
                <a:spcPts val="413"/>
              </a:spcBef>
              <a:buFont typeface="Arial" panose="020B0604020202020204" pitchFamily="34" charset="0"/>
              <a:buNone/>
              <a:defRPr sz="1753" kern="1200">
                <a:solidFill>
                  <a:schemeClr val="tx1"/>
                </a:solidFill>
                <a:latin typeface="+mn-lt"/>
                <a:ea typeface="+mn-ea"/>
                <a:cs typeface="+mn-cs"/>
              </a:defRPr>
            </a:lvl9pPr>
          </a:lstStyle>
          <a:p>
            <a:r>
              <a:rPr lang="en-US" sz="1900" dirty="0">
                <a:solidFill>
                  <a:srgbClr val="FFFFFF"/>
                </a:solidFill>
                <a:latin typeface="Century Old Style Std" panose="02050603060505020204" pitchFamily="18" charset="0"/>
              </a:rPr>
              <a:t>“To exceed expectations is to create the foundation for excellence. No matter what job we do and what we are involved in,</a:t>
            </a:r>
          </a:p>
          <a:p>
            <a:r>
              <a:rPr lang="en-US" sz="1900" dirty="0">
                <a:solidFill>
                  <a:srgbClr val="FFFFFF"/>
                </a:solidFill>
                <a:latin typeface="Century Old Style Std" panose="02050603060505020204" pitchFamily="18" charset="0"/>
              </a:rPr>
              <a:t>we embody and spread the new vision.”</a:t>
            </a:r>
          </a:p>
        </p:txBody>
      </p:sp>
      <p:sp>
        <p:nvSpPr>
          <p:cNvPr id="10" name="Subtitle 2">
            <a:extLst>
              <a:ext uri="{FF2B5EF4-FFF2-40B4-BE49-F238E27FC236}">
                <a16:creationId xmlns:a16="http://schemas.microsoft.com/office/drawing/2014/main" id="{E268C110-10A1-6740-BC52-E1909A442BEE}"/>
              </a:ext>
            </a:extLst>
          </p:cNvPr>
          <p:cNvSpPr txBox="1">
            <a:spLocks/>
          </p:cNvSpPr>
          <p:nvPr userDrawn="1"/>
        </p:nvSpPr>
        <p:spPr>
          <a:xfrm>
            <a:off x="5708072" y="6310671"/>
            <a:ext cx="3276884" cy="378530"/>
          </a:xfrm>
          <a:prstGeom prst="rect">
            <a:avLst/>
          </a:prstGeom>
        </p:spPr>
        <p:txBody>
          <a:bodyPr/>
          <a:lstStyle>
            <a:lvl1pPr marL="0" indent="0" algn="ctr" defTabSz="1002147" rtl="0" eaLnBrk="1" latinLnBrk="0" hangingPunct="1">
              <a:lnSpc>
                <a:spcPct val="100000"/>
              </a:lnSpc>
              <a:spcBef>
                <a:spcPts val="0"/>
              </a:spcBef>
              <a:spcAft>
                <a:spcPts val="0"/>
              </a:spcAft>
              <a:buFont typeface="Arial" panose="020B0604020202020204" pitchFamily="34" charset="0"/>
              <a:buNone/>
              <a:defRPr lang="en-US" sz="1900" i="1" kern="1200" spc="100" baseline="0" smtClean="0">
                <a:solidFill>
                  <a:schemeClr val="tx1"/>
                </a:solidFill>
                <a:effectLst/>
                <a:latin typeface="+mn-lt"/>
                <a:ea typeface="+mn-ea"/>
                <a:cs typeface="+mn-cs"/>
              </a:defRPr>
            </a:lvl1pPr>
            <a:lvl2pPr marL="501073" indent="0" algn="ctr" defTabSz="1002147" rtl="0" eaLnBrk="1" latinLnBrk="0" hangingPunct="1">
              <a:lnSpc>
                <a:spcPct val="90000"/>
              </a:lnSpc>
              <a:spcBef>
                <a:spcPts val="548"/>
              </a:spcBef>
              <a:buFont typeface="Arial" panose="020B0604020202020204" pitchFamily="34" charset="0"/>
              <a:buNone/>
              <a:defRPr sz="2192" kern="1200">
                <a:solidFill>
                  <a:schemeClr val="tx1"/>
                </a:solidFill>
                <a:latin typeface="+mn-lt"/>
                <a:ea typeface="+mn-ea"/>
                <a:cs typeface="+mn-cs"/>
              </a:defRPr>
            </a:lvl2pPr>
            <a:lvl3pPr marL="1002147" indent="0" algn="ctr" defTabSz="1002147" rtl="0" eaLnBrk="1" latinLnBrk="0" hangingPunct="1">
              <a:lnSpc>
                <a:spcPct val="90000"/>
              </a:lnSpc>
              <a:spcBef>
                <a:spcPts val="548"/>
              </a:spcBef>
              <a:buFont typeface="Arial" panose="020B0604020202020204" pitchFamily="34" charset="0"/>
              <a:buNone/>
              <a:defRPr sz="1973" kern="1200">
                <a:solidFill>
                  <a:schemeClr val="tx1"/>
                </a:solidFill>
                <a:latin typeface="+mn-lt"/>
                <a:ea typeface="+mn-ea"/>
                <a:cs typeface="+mn-cs"/>
              </a:defRPr>
            </a:lvl3pPr>
            <a:lvl4pPr marL="1503220" indent="0" algn="ctr" defTabSz="1002147" rtl="0" eaLnBrk="1" latinLnBrk="0" hangingPunct="1">
              <a:lnSpc>
                <a:spcPct val="90000"/>
              </a:lnSpc>
              <a:spcBef>
                <a:spcPts val="548"/>
              </a:spcBef>
              <a:buFont typeface="Arial" panose="020B0604020202020204" pitchFamily="34" charset="0"/>
              <a:buNone/>
              <a:defRPr sz="1753" kern="1200">
                <a:solidFill>
                  <a:schemeClr val="tx1"/>
                </a:solidFill>
                <a:latin typeface="+mn-lt"/>
                <a:ea typeface="+mn-ea"/>
                <a:cs typeface="+mn-cs"/>
              </a:defRPr>
            </a:lvl4pPr>
            <a:lvl5pPr marL="2004294" indent="0" algn="ctr" defTabSz="1002147" rtl="0" eaLnBrk="1" latinLnBrk="0" hangingPunct="1">
              <a:lnSpc>
                <a:spcPct val="90000"/>
              </a:lnSpc>
              <a:spcBef>
                <a:spcPts val="548"/>
              </a:spcBef>
              <a:buFont typeface="Arial" panose="020B0604020202020204" pitchFamily="34" charset="0"/>
              <a:buNone/>
              <a:defRPr sz="1753" kern="1200">
                <a:solidFill>
                  <a:schemeClr val="tx1"/>
                </a:solidFill>
                <a:latin typeface="+mn-lt"/>
                <a:ea typeface="+mn-ea"/>
                <a:cs typeface="+mn-cs"/>
              </a:defRPr>
            </a:lvl5pPr>
            <a:lvl6pPr marL="2505367" indent="0" algn="ctr" defTabSz="1002147" rtl="0" eaLnBrk="1" latinLnBrk="0" hangingPunct="1">
              <a:lnSpc>
                <a:spcPct val="90000"/>
              </a:lnSpc>
              <a:spcBef>
                <a:spcPts val="548"/>
              </a:spcBef>
              <a:buFont typeface="Arial" panose="020B0604020202020204" pitchFamily="34" charset="0"/>
              <a:buNone/>
              <a:defRPr sz="1753" kern="1200">
                <a:solidFill>
                  <a:schemeClr val="tx1"/>
                </a:solidFill>
                <a:latin typeface="+mn-lt"/>
                <a:ea typeface="+mn-ea"/>
                <a:cs typeface="+mn-cs"/>
              </a:defRPr>
            </a:lvl6pPr>
            <a:lvl7pPr marL="3006441" indent="0" algn="ctr" defTabSz="1002147" rtl="0" eaLnBrk="1" latinLnBrk="0" hangingPunct="1">
              <a:lnSpc>
                <a:spcPct val="90000"/>
              </a:lnSpc>
              <a:spcBef>
                <a:spcPts val="548"/>
              </a:spcBef>
              <a:buFont typeface="Arial" panose="020B0604020202020204" pitchFamily="34" charset="0"/>
              <a:buNone/>
              <a:defRPr sz="1753" kern="1200">
                <a:solidFill>
                  <a:schemeClr val="tx1"/>
                </a:solidFill>
                <a:latin typeface="+mn-lt"/>
                <a:ea typeface="+mn-ea"/>
                <a:cs typeface="+mn-cs"/>
              </a:defRPr>
            </a:lvl7pPr>
            <a:lvl8pPr marL="3507514" indent="0" algn="ctr" defTabSz="1002147" rtl="0" eaLnBrk="1" latinLnBrk="0" hangingPunct="1">
              <a:lnSpc>
                <a:spcPct val="90000"/>
              </a:lnSpc>
              <a:spcBef>
                <a:spcPts val="548"/>
              </a:spcBef>
              <a:buFont typeface="Arial" panose="020B0604020202020204" pitchFamily="34" charset="0"/>
              <a:buNone/>
              <a:defRPr sz="1753" kern="1200">
                <a:solidFill>
                  <a:schemeClr val="tx1"/>
                </a:solidFill>
                <a:latin typeface="+mn-lt"/>
                <a:ea typeface="+mn-ea"/>
                <a:cs typeface="+mn-cs"/>
              </a:defRPr>
            </a:lvl8pPr>
            <a:lvl9pPr marL="4008588" indent="0" algn="ctr" defTabSz="1002147" rtl="0" eaLnBrk="1" latinLnBrk="0" hangingPunct="1">
              <a:lnSpc>
                <a:spcPct val="90000"/>
              </a:lnSpc>
              <a:spcBef>
                <a:spcPts val="548"/>
              </a:spcBef>
              <a:buFont typeface="Arial" panose="020B0604020202020204" pitchFamily="34" charset="0"/>
              <a:buNone/>
              <a:defRPr sz="1753" kern="1200">
                <a:solidFill>
                  <a:schemeClr val="tx1"/>
                </a:solidFill>
                <a:latin typeface="+mn-lt"/>
                <a:ea typeface="+mn-ea"/>
                <a:cs typeface="+mn-cs"/>
              </a:defRPr>
            </a:lvl9pPr>
          </a:lstStyle>
          <a:p>
            <a:pPr algn="r"/>
            <a:r>
              <a:rPr lang="en-US" sz="1400" baseline="0" dirty="0">
                <a:solidFill>
                  <a:srgbClr val="FFFFFF"/>
                </a:solidFill>
                <a:latin typeface="Century Old Style Std" panose="02050603060505020204" pitchFamily="18" charset="0"/>
              </a:rPr>
              <a:t>Stephanie N. Wiggins, CEO</a:t>
            </a:r>
          </a:p>
        </p:txBody>
      </p:sp>
      <p:sp>
        <p:nvSpPr>
          <p:cNvPr id="12" name="Content Placeholder 5">
            <a:extLst>
              <a:ext uri="{FF2B5EF4-FFF2-40B4-BE49-F238E27FC236}">
                <a16:creationId xmlns:a16="http://schemas.microsoft.com/office/drawing/2014/main" id="{66CAA806-D723-9C47-AE71-26E7649959D0}"/>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LEADERSHIP</a:t>
            </a:r>
          </a:p>
        </p:txBody>
      </p:sp>
      <p:sp>
        <p:nvSpPr>
          <p:cNvPr id="3" name="Footer Placeholder 2">
            <a:extLst>
              <a:ext uri="{FF2B5EF4-FFF2-40B4-BE49-F238E27FC236}">
                <a16:creationId xmlns:a16="http://schemas.microsoft.com/office/drawing/2014/main" id="{66135B00-A75B-7A4F-9591-1CCBC3AA6FF5}"/>
              </a:ext>
            </a:extLst>
          </p:cNvPr>
          <p:cNvSpPr>
            <a:spLocks noGrp="1"/>
          </p:cNvSpPr>
          <p:nvPr>
            <p:ph type="ftr" sz="quarter" idx="15"/>
          </p:nvPr>
        </p:nvSpPr>
        <p:spPr/>
        <p:txBody>
          <a:bodyPr/>
          <a:lstStyle>
            <a:lvl1pPr>
              <a:defRPr sz="1200">
                <a:latin typeface="+mj-lt"/>
              </a:defRPr>
            </a:lvl1pPr>
          </a:lstStyle>
          <a:p>
            <a:r>
              <a:rPr lang="en-US" dirty="0"/>
              <a:t>Section Title</a:t>
            </a:r>
          </a:p>
        </p:txBody>
      </p:sp>
      <p:sp>
        <p:nvSpPr>
          <p:cNvPr id="13" name="TextBox 12">
            <a:extLst>
              <a:ext uri="{FF2B5EF4-FFF2-40B4-BE49-F238E27FC236}">
                <a16:creationId xmlns:a16="http://schemas.microsoft.com/office/drawing/2014/main" id="{C9738248-D55B-554D-8FA8-41B943C6FC21}"/>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5" name="Slide Number Placeholder 5">
            <a:extLst>
              <a:ext uri="{FF2B5EF4-FFF2-40B4-BE49-F238E27FC236}">
                <a16:creationId xmlns:a16="http://schemas.microsoft.com/office/drawing/2014/main" id="{8F2EE586-A4B5-CF4A-98E7-B1C20BD23CF6}"/>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4" name="Text Placeholder 5">
            <a:extLst>
              <a:ext uri="{FF2B5EF4-FFF2-40B4-BE49-F238E27FC236}">
                <a16:creationId xmlns:a16="http://schemas.microsoft.com/office/drawing/2014/main" id="{D1506D93-000F-4DB1-AB24-32B6C8F776DE}"/>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LEADERSHIP</a:t>
            </a:r>
          </a:p>
        </p:txBody>
      </p:sp>
    </p:spTree>
    <p:extLst>
      <p:ext uri="{BB962C8B-B14F-4D97-AF65-F5344CB8AC3E}">
        <p14:creationId xmlns:p14="http://schemas.microsoft.com/office/powerpoint/2010/main" val="3808095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EO Vision Slide/Customer-Firs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83623A27-2C2C-BF44-B53D-5FF4973E5352}"/>
              </a:ext>
            </a:extLst>
          </p:cNvPr>
          <p:cNvSpPr>
            <a:spLocks noGrp="1"/>
          </p:cNvSpPr>
          <p:nvPr>
            <p:ph type="pic" sz="quarter" idx="14"/>
          </p:nvPr>
        </p:nvSpPr>
        <p:spPr>
          <a:xfrm>
            <a:off x="7065280" y="5388057"/>
            <a:ext cx="1911095" cy="1251282"/>
          </a:xfrm>
          <a:prstGeom prst="rect">
            <a:avLst/>
          </a:prstGeom>
          <a:blipFill>
            <a:blip r:embed="rId2"/>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6" name="Text Placeholder 5">
            <a:extLst>
              <a:ext uri="{FF2B5EF4-FFF2-40B4-BE49-F238E27FC236}">
                <a16:creationId xmlns:a16="http://schemas.microsoft.com/office/drawing/2014/main" id="{672B6644-7C39-48B7-964D-71A5360E9211}"/>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CEO VISION</a:t>
            </a:r>
          </a:p>
        </p:txBody>
      </p:sp>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CUSTOMER-FIRST</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descr="A group of people posing for the camera&#10;&#10;Description automatically generated">
            <a:extLst>
              <a:ext uri="{FF2B5EF4-FFF2-40B4-BE49-F238E27FC236}">
                <a16:creationId xmlns:a16="http://schemas.microsoft.com/office/drawing/2014/main" id="{F24C118F-534E-9A4D-A27D-31253022065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13298" y="1822729"/>
            <a:ext cx="9630076" cy="3213100"/>
          </a:xfrm>
          <a:prstGeom prst="rect">
            <a:avLst/>
          </a:prstGeom>
        </p:spPr>
      </p:pic>
      <p:sp>
        <p:nvSpPr>
          <p:cNvPr id="3" name="Footer Placeholder 2">
            <a:extLst>
              <a:ext uri="{FF2B5EF4-FFF2-40B4-BE49-F238E27FC236}">
                <a16:creationId xmlns:a16="http://schemas.microsoft.com/office/drawing/2014/main" id="{76A11BC0-F549-4548-ABAD-DD18FBB312C9}"/>
              </a:ext>
            </a:extLst>
          </p:cNvPr>
          <p:cNvSpPr>
            <a:spLocks noGrp="1"/>
          </p:cNvSpPr>
          <p:nvPr>
            <p:ph type="ftr" sz="quarter" idx="17"/>
          </p:nvPr>
        </p:nvSpPr>
        <p:spPr>
          <a:xfrm>
            <a:off x="2615469" y="6919660"/>
            <a:ext cx="3184010" cy="414338"/>
          </a:xfrm>
        </p:spPr>
        <p:txBody>
          <a:bodyPr/>
          <a:lstStyle>
            <a:lvl1pPr>
              <a:defRPr/>
            </a:lvl1pPr>
          </a:lstStyle>
          <a:p>
            <a:r>
              <a:rPr lang="en-US" dirty="0"/>
              <a:t>Section Title</a:t>
            </a:r>
          </a:p>
        </p:txBody>
      </p:sp>
      <p:sp>
        <p:nvSpPr>
          <p:cNvPr id="12" name="TextBox 11">
            <a:extLst>
              <a:ext uri="{FF2B5EF4-FFF2-40B4-BE49-F238E27FC236}">
                <a16:creationId xmlns:a16="http://schemas.microsoft.com/office/drawing/2014/main" id="{3857127B-2537-7543-AA4C-666550A6B7AE}"/>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4" name="Text Placeholder 8">
            <a:extLst>
              <a:ext uri="{FF2B5EF4-FFF2-40B4-BE49-F238E27FC236}">
                <a16:creationId xmlns:a16="http://schemas.microsoft.com/office/drawing/2014/main" id="{7E404CFF-6620-8144-B02B-A74E3BA62FF0}"/>
              </a:ext>
            </a:extLst>
          </p:cNvPr>
          <p:cNvSpPr>
            <a:spLocks noGrp="1"/>
          </p:cNvSpPr>
          <p:nvPr>
            <p:ph type="body" sz="quarter" idx="20" hasCustomPrompt="1"/>
          </p:nvPr>
        </p:nvSpPr>
        <p:spPr>
          <a:xfrm>
            <a:off x="1500273" y="5339112"/>
            <a:ext cx="4975479"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Safety and Security</a:t>
            </a:r>
          </a:p>
          <a:p>
            <a:pPr lvl="0"/>
            <a:r>
              <a:rPr lang="en-US"/>
              <a:t>An Integrated System</a:t>
            </a:r>
          </a:p>
          <a:p>
            <a:pPr lvl="0"/>
            <a:r>
              <a:rPr lang="en-US"/>
              <a:t>Modern Business Practices</a:t>
            </a:r>
          </a:p>
        </p:txBody>
      </p:sp>
      <p:sp>
        <p:nvSpPr>
          <p:cNvPr id="15" name="Slide Number Placeholder 5">
            <a:extLst>
              <a:ext uri="{FF2B5EF4-FFF2-40B4-BE49-F238E27FC236}">
                <a16:creationId xmlns:a16="http://schemas.microsoft.com/office/drawing/2014/main" id="{F1129E47-A373-9244-96FF-6F70806763CF}"/>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3656888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EO Vision Slide/Customer Initiatives">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E3D7D20-C541-D54F-B048-6B418D20F3D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3298" y="1822729"/>
            <a:ext cx="9626600" cy="3213100"/>
          </a:xfrm>
          <a:prstGeom prst="rect">
            <a:avLst/>
          </a:prstGeom>
        </p:spPr>
      </p:pic>
      <p:sp>
        <p:nvSpPr>
          <p:cNvPr id="19" name="Picture Placeholder 26">
            <a:extLst>
              <a:ext uri="{FF2B5EF4-FFF2-40B4-BE49-F238E27FC236}">
                <a16:creationId xmlns:a16="http://schemas.microsoft.com/office/drawing/2014/main" id="{337AAF70-FE11-C24E-BB7E-23A442E5653F}"/>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29" name="Title 1">
            <a:extLst>
              <a:ext uri="{FF2B5EF4-FFF2-40B4-BE49-F238E27FC236}">
                <a16:creationId xmlns:a16="http://schemas.microsoft.com/office/drawing/2014/main" id="{09BB11B1-036E-204B-A128-C63A86264777}"/>
              </a:ext>
            </a:extLst>
          </p:cNvPr>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cs typeface="Arial" panose="020B0604020202020204" pitchFamily="34" charset="0"/>
              </a:defRPr>
            </a:lvl1pPr>
          </a:lstStyle>
          <a:p>
            <a:r>
              <a:rPr lang="en-US"/>
              <a:t>CUSTOMER INITIATIVES</a:t>
            </a:r>
          </a:p>
        </p:txBody>
      </p:sp>
      <p:sp>
        <p:nvSpPr>
          <p:cNvPr id="10" name="Content Placeholder 5">
            <a:extLst>
              <a:ext uri="{FF2B5EF4-FFF2-40B4-BE49-F238E27FC236}">
                <a16:creationId xmlns:a16="http://schemas.microsoft.com/office/drawing/2014/main" id="{6114ECD3-D093-C14D-8547-31926ADD7D44}"/>
              </a:ext>
            </a:extLst>
          </p:cNvPr>
          <p:cNvSpPr>
            <a:spLocks noGrp="1"/>
          </p:cNvSpPr>
          <p:nvPr>
            <p:ph sz="quarter" idx="16"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CEO VISION</a:t>
            </a:r>
          </a:p>
        </p:txBody>
      </p:sp>
      <p:sp>
        <p:nvSpPr>
          <p:cNvPr id="8" name="TextBox 7">
            <a:extLst>
              <a:ext uri="{FF2B5EF4-FFF2-40B4-BE49-F238E27FC236}">
                <a16:creationId xmlns:a16="http://schemas.microsoft.com/office/drawing/2014/main" id="{D7D4B641-1CF4-8249-99D7-63965D908E95}"/>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2" name="Footer Placeholder 1">
            <a:extLst>
              <a:ext uri="{FF2B5EF4-FFF2-40B4-BE49-F238E27FC236}">
                <a16:creationId xmlns:a16="http://schemas.microsoft.com/office/drawing/2014/main" id="{2675F331-7645-9C49-8E8D-604F2520299E}"/>
              </a:ext>
            </a:extLst>
          </p:cNvPr>
          <p:cNvSpPr>
            <a:spLocks noGrp="1"/>
          </p:cNvSpPr>
          <p:nvPr>
            <p:ph type="ftr" sz="quarter" idx="17"/>
          </p:nvPr>
        </p:nvSpPr>
        <p:spPr/>
        <p:txBody>
          <a:bodyPr/>
          <a:lstStyle>
            <a:lvl1pPr>
              <a:defRPr sz="1200">
                <a:latin typeface="+mj-lt"/>
              </a:defRPr>
            </a:lvl1pPr>
          </a:lstStyle>
          <a:p>
            <a:r>
              <a:rPr lang="en-US" dirty="0"/>
              <a:t>Section Title</a:t>
            </a:r>
          </a:p>
        </p:txBody>
      </p:sp>
      <p:sp>
        <p:nvSpPr>
          <p:cNvPr id="21" name="Text Placeholder 8">
            <a:extLst>
              <a:ext uri="{FF2B5EF4-FFF2-40B4-BE49-F238E27FC236}">
                <a16:creationId xmlns:a16="http://schemas.microsoft.com/office/drawing/2014/main" id="{3EC830A9-2876-AC41-9FF9-B40DA6DBED27}"/>
              </a:ext>
            </a:extLst>
          </p:cNvPr>
          <p:cNvSpPr>
            <a:spLocks noGrp="1"/>
          </p:cNvSpPr>
          <p:nvPr>
            <p:ph type="body" sz="quarter" idx="18" hasCustomPrompt="1"/>
          </p:nvPr>
        </p:nvSpPr>
        <p:spPr>
          <a:xfrm>
            <a:off x="1500273" y="5339112"/>
            <a:ext cx="5035438"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Celebrated a customer appreciation event at Union Station and on-board trains</a:t>
            </a:r>
          </a:p>
          <a:p>
            <a:pPr lvl="0"/>
            <a:r>
              <a:rPr lang="en-US"/>
              <a:t>“Thank You” email deployed to our mobile users</a:t>
            </a:r>
          </a:p>
          <a:p>
            <a:pPr lvl="0"/>
            <a:r>
              <a:rPr lang="en-US"/>
              <a:t>Launched a Test Message customer service time on Feb. 14, 2019</a:t>
            </a:r>
          </a:p>
        </p:txBody>
      </p:sp>
      <p:sp>
        <p:nvSpPr>
          <p:cNvPr id="12" name="Slide Number Placeholder 5">
            <a:extLst>
              <a:ext uri="{FF2B5EF4-FFF2-40B4-BE49-F238E27FC236}">
                <a16:creationId xmlns:a16="http://schemas.microsoft.com/office/drawing/2014/main" id="{5C771374-6B66-7F4A-8A15-6A9974552A60}"/>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1" name="Text Placeholder 5">
            <a:extLst>
              <a:ext uri="{FF2B5EF4-FFF2-40B4-BE49-F238E27FC236}">
                <a16:creationId xmlns:a16="http://schemas.microsoft.com/office/drawing/2014/main" id="{00AA1AFB-AA95-48CA-AE67-0C499513FC1E}"/>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CEO VISION</a:t>
            </a:r>
          </a:p>
        </p:txBody>
      </p:sp>
    </p:spTree>
    <p:extLst>
      <p:ext uri="{BB962C8B-B14F-4D97-AF65-F5344CB8AC3E}">
        <p14:creationId xmlns:p14="http://schemas.microsoft.com/office/powerpoint/2010/main" val="3993399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Time Riders Slid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REASONS FOR RIDING METROLINK</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4" name="Picture Placeholder 3">
            <a:extLst>
              <a:ext uri="{FF2B5EF4-FFF2-40B4-BE49-F238E27FC236}">
                <a16:creationId xmlns:a16="http://schemas.microsoft.com/office/drawing/2014/main" id="{B5E88C34-4F73-3F41-8974-693439A374DC}"/>
              </a:ext>
            </a:extLst>
          </p:cNvPr>
          <p:cNvSpPr>
            <a:spLocks noGrp="1"/>
          </p:cNvSpPr>
          <p:nvPr>
            <p:ph type="pic" sz="quarter" idx="13" hasCustomPrompt="1"/>
          </p:nvPr>
        </p:nvSpPr>
        <p:spPr>
          <a:xfrm>
            <a:off x="6226810" y="2300288"/>
            <a:ext cx="2916238" cy="1909762"/>
          </a:xfrm>
          <a:prstGeom prst="rect">
            <a:avLst/>
          </a:prstGeom>
          <a:blipFill>
            <a:blip r:embed="rId3"/>
            <a:stretch>
              <a:fillRect/>
            </a:stretch>
          </a:blipFill>
        </p:spPr>
        <p:txBody>
          <a:bodyPr anchor="ctr" anchorCtr="1"/>
          <a:lstStyle>
            <a:lvl1pPr marL="0" indent="0">
              <a:buNone/>
              <a:defRPr sz="1600" b="0" i="0">
                <a:solidFill>
                  <a:schemeClr val="bg1"/>
                </a:solidFill>
                <a:latin typeface="+mn-lt"/>
              </a:defRPr>
            </a:lvl1pPr>
          </a:lstStyle>
          <a:p>
            <a:r>
              <a:rPr lang="en-US" dirty="0"/>
              <a:t>Click icon to change picture</a:t>
            </a:r>
          </a:p>
        </p:txBody>
      </p:sp>
      <p:sp>
        <p:nvSpPr>
          <p:cNvPr id="23" name="Picture Placeholder 22">
            <a:extLst>
              <a:ext uri="{FF2B5EF4-FFF2-40B4-BE49-F238E27FC236}">
                <a16:creationId xmlns:a16="http://schemas.microsoft.com/office/drawing/2014/main" id="{8B4D3FB9-D931-454F-AC35-DFA9BE4B89B0}"/>
              </a:ext>
            </a:extLst>
          </p:cNvPr>
          <p:cNvSpPr>
            <a:spLocks noGrp="1"/>
          </p:cNvSpPr>
          <p:nvPr>
            <p:ph type="pic" sz="quarter" idx="14" hasCustomPrompt="1"/>
          </p:nvPr>
        </p:nvSpPr>
        <p:spPr>
          <a:xfrm>
            <a:off x="6226810" y="4357689"/>
            <a:ext cx="2916238" cy="1639887"/>
          </a:xfrm>
          <a:prstGeom prst="rect">
            <a:avLst/>
          </a:prstGeom>
          <a:blipFill>
            <a:blip r:embed="rId4"/>
            <a:stretch>
              <a:fillRect/>
            </a:stretch>
          </a:blipFill>
        </p:spPr>
        <p:txBody>
          <a:bodyPr anchor="ctr" anchorCtr="1"/>
          <a:lstStyle>
            <a:lvl1pPr marL="0" indent="0">
              <a:buFontTx/>
              <a:buNone/>
              <a:defRPr sz="1600" b="0" i="0">
                <a:solidFill>
                  <a:schemeClr val="bg1"/>
                </a:solidFill>
                <a:latin typeface="+mn-lt"/>
              </a:defRPr>
            </a:lvl1pPr>
          </a:lstStyle>
          <a:p>
            <a:r>
              <a:rPr lang="en-US" dirty="0"/>
              <a:t>Click icon to change picture</a:t>
            </a:r>
          </a:p>
        </p:txBody>
      </p:sp>
      <p:sp>
        <p:nvSpPr>
          <p:cNvPr id="25" name="Chart Placeholder 24">
            <a:extLst>
              <a:ext uri="{FF2B5EF4-FFF2-40B4-BE49-F238E27FC236}">
                <a16:creationId xmlns:a16="http://schemas.microsoft.com/office/drawing/2014/main" id="{4A97F4AB-D8B7-2348-8E2E-FB3AF6AFC6EE}"/>
              </a:ext>
            </a:extLst>
          </p:cNvPr>
          <p:cNvSpPr>
            <a:spLocks noGrp="1"/>
          </p:cNvSpPr>
          <p:nvPr>
            <p:ph type="chart" sz="quarter" idx="15" hasCustomPrompt="1"/>
          </p:nvPr>
        </p:nvSpPr>
        <p:spPr>
          <a:xfrm>
            <a:off x="915990" y="2085976"/>
            <a:ext cx="4501206" cy="4271963"/>
          </a:xfrm>
          <a:prstGeom prst="rect">
            <a:avLst/>
          </a:prstGeom>
        </p:spPr>
        <p:txBody>
          <a:bodyPr anchor="ctr" anchorCtr="1"/>
          <a:lstStyle>
            <a:lvl1pPr marL="0" indent="0">
              <a:lnSpc>
                <a:spcPct val="400000"/>
              </a:lnSpc>
              <a:buNone/>
              <a:defRPr sz="1800" b="0" i="0">
                <a:solidFill>
                  <a:schemeClr val="tx1"/>
                </a:solidFill>
                <a:latin typeface="+mn-lt"/>
              </a:defRPr>
            </a:lvl1pPr>
          </a:lstStyle>
          <a:p>
            <a:r>
              <a:rPr lang="en-US" dirty="0"/>
              <a:t>Click icon to insert chart or graph</a:t>
            </a:r>
          </a:p>
        </p:txBody>
      </p:sp>
      <p:sp>
        <p:nvSpPr>
          <p:cNvPr id="10" name="Content Placeholder 5">
            <a:extLst>
              <a:ext uri="{FF2B5EF4-FFF2-40B4-BE49-F238E27FC236}">
                <a16:creationId xmlns:a16="http://schemas.microsoft.com/office/drawing/2014/main" id="{DD57CE74-AC2F-A441-988F-C6A750AD6795}"/>
              </a:ext>
            </a:extLst>
          </p:cNvPr>
          <p:cNvSpPr>
            <a:spLocks noGrp="1"/>
          </p:cNvSpPr>
          <p:nvPr>
            <p:ph sz="quarter" idx="16" hasCustomPrompt="1"/>
          </p:nvPr>
        </p:nvSpPr>
        <p:spPr>
          <a:xfrm>
            <a:off x="1086261" y="678598"/>
            <a:ext cx="2423059"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FIRST TIME RIDERS</a:t>
            </a:r>
          </a:p>
        </p:txBody>
      </p:sp>
      <p:sp>
        <p:nvSpPr>
          <p:cNvPr id="3" name="Footer Placeholder 2">
            <a:extLst>
              <a:ext uri="{FF2B5EF4-FFF2-40B4-BE49-F238E27FC236}">
                <a16:creationId xmlns:a16="http://schemas.microsoft.com/office/drawing/2014/main" id="{3F7B321B-41FC-8C47-9CFE-880D7B20069E}"/>
              </a:ext>
            </a:extLst>
          </p:cNvPr>
          <p:cNvSpPr>
            <a:spLocks noGrp="1"/>
          </p:cNvSpPr>
          <p:nvPr>
            <p:ph type="ftr" sz="quarter" idx="17"/>
          </p:nvPr>
        </p:nvSpPr>
        <p:spPr/>
        <p:txBody>
          <a:bodyPr/>
          <a:lstStyle>
            <a:lvl1pPr>
              <a:defRPr/>
            </a:lvl1pPr>
          </a:lstStyle>
          <a:p>
            <a:r>
              <a:rPr lang="en-US" dirty="0"/>
              <a:t>Section Title</a:t>
            </a:r>
          </a:p>
        </p:txBody>
      </p:sp>
      <p:sp>
        <p:nvSpPr>
          <p:cNvPr id="12" name="TextBox 11">
            <a:extLst>
              <a:ext uri="{FF2B5EF4-FFF2-40B4-BE49-F238E27FC236}">
                <a16:creationId xmlns:a16="http://schemas.microsoft.com/office/drawing/2014/main" id="{C021F66C-33C4-4745-8175-40BD1C1642AB}"/>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4" name="Slide Number Placeholder 5">
            <a:extLst>
              <a:ext uri="{FF2B5EF4-FFF2-40B4-BE49-F238E27FC236}">
                <a16:creationId xmlns:a16="http://schemas.microsoft.com/office/drawing/2014/main" id="{F0392853-0FA8-7945-B5E0-1CB93743D805}"/>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3" name="Text Placeholder 5">
            <a:extLst>
              <a:ext uri="{FF2B5EF4-FFF2-40B4-BE49-F238E27FC236}">
                <a16:creationId xmlns:a16="http://schemas.microsoft.com/office/drawing/2014/main" id="{079B9616-3F09-4A21-A92F-0A3D42C5CE68}"/>
              </a:ext>
            </a:extLst>
          </p:cNvPr>
          <p:cNvSpPr>
            <a:spLocks noGrp="1"/>
          </p:cNvSpPr>
          <p:nvPr>
            <p:ph type="body" sz="quarter" idx="21" hasCustomPrompt="1"/>
          </p:nvPr>
        </p:nvSpPr>
        <p:spPr>
          <a:xfrm>
            <a:off x="1086261" y="670661"/>
            <a:ext cx="2423059"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FIRST TIME RIDERS</a:t>
            </a:r>
          </a:p>
        </p:txBody>
      </p:sp>
    </p:spTree>
    <p:extLst>
      <p:ext uri="{BB962C8B-B14F-4D97-AF65-F5344CB8AC3E}">
        <p14:creationId xmlns:p14="http://schemas.microsoft.com/office/powerpoint/2010/main" val="1699775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EO Vision/Future Cust. Initiativ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FUTURE CUSTOMER INITIATIVES</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Content Placeholder 5">
            <a:extLst>
              <a:ext uri="{FF2B5EF4-FFF2-40B4-BE49-F238E27FC236}">
                <a16:creationId xmlns:a16="http://schemas.microsoft.com/office/drawing/2014/main" id="{E118A54B-5DEB-7045-B9B3-E49E7D994288}"/>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CEO VISION</a:t>
            </a:r>
          </a:p>
        </p:txBody>
      </p:sp>
      <p:sp>
        <p:nvSpPr>
          <p:cNvPr id="3" name="Footer Placeholder 2">
            <a:extLst>
              <a:ext uri="{FF2B5EF4-FFF2-40B4-BE49-F238E27FC236}">
                <a16:creationId xmlns:a16="http://schemas.microsoft.com/office/drawing/2014/main" id="{33A36F82-F289-B541-B28E-6CEEA3703111}"/>
              </a:ext>
            </a:extLst>
          </p:cNvPr>
          <p:cNvSpPr>
            <a:spLocks noGrp="1"/>
          </p:cNvSpPr>
          <p:nvPr>
            <p:ph type="ftr" sz="quarter" idx="16"/>
          </p:nvPr>
        </p:nvSpPr>
        <p:spPr/>
        <p:txBody>
          <a:bodyPr/>
          <a:lstStyle>
            <a:lvl1pPr>
              <a:defRPr/>
            </a:lvl1pPr>
          </a:lstStyle>
          <a:p>
            <a:r>
              <a:rPr lang="en-US" dirty="0"/>
              <a:t>Section Title</a:t>
            </a:r>
          </a:p>
        </p:txBody>
      </p:sp>
      <p:sp>
        <p:nvSpPr>
          <p:cNvPr id="9" name="TextBox 8">
            <a:extLst>
              <a:ext uri="{FF2B5EF4-FFF2-40B4-BE49-F238E27FC236}">
                <a16:creationId xmlns:a16="http://schemas.microsoft.com/office/drawing/2014/main" id="{F352BAC6-7BD2-D041-88A6-87BF1E8F8A6F}"/>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DEFD56FE-D686-064C-9D3A-57D98C2BBE5B}"/>
              </a:ext>
            </a:extLst>
          </p:cNvPr>
          <p:cNvSpPr>
            <a:spLocks noGrp="1"/>
          </p:cNvSpPr>
          <p:nvPr>
            <p:ph type="body" sz="quarter" idx="18" hasCustomPrompt="1"/>
          </p:nvPr>
        </p:nvSpPr>
        <p:spPr>
          <a:xfrm>
            <a:off x="1500272" y="5339112"/>
            <a:ext cx="6296843"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Loyalty Program</a:t>
            </a:r>
          </a:p>
          <a:p>
            <a:pPr lvl="0"/>
            <a:r>
              <a:rPr lang="en-US"/>
              <a:t>Doubling Metrolink Ridership</a:t>
            </a:r>
          </a:p>
          <a:p>
            <a:pPr lvl="0"/>
            <a:r>
              <a:rPr lang="en-US"/>
              <a:t>More friendly, customer-focused Code of Conduct</a:t>
            </a:r>
          </a:p>
          <a:p>
            <a:pPr lvl="0"/>
            <a:r>
              <a:rPr lang="en-US"/>
              <a:t>SCORE projects that will improve the customer experience</a:t>
            </a:r>
          </a:p>
        </p:txBody>
      </p:sp>
      <p:sp>
        <p:nvSpPr>
          <p:cNvPr id="14" name="Slide Number Placeholder 5">
            <a:extLst>
              <a:ext uri="{FF2B5EF4-FFF2-40B4-BE49-F238E27FC236}">
                <a16:creationId xmlns:a16="http://schemas.microsoft.com/office/drawing/2014/main" id="{20ED65AB-8BF9-CC4E-B1B4-C9038B726C6D}"/>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2" name="Text Placeholder 5">
            <a:extLst>
              <a:ext uri="{FF2B5EF4-FFF2-40B4-BE49-F238E27FC236}">
                <a16:creationId xmlns:a16="http://schemas.microsoft.com/office/drawing/2014/main" id="{574431D9-AD61-4740-89D6-020FE147E959}"/>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CEO VISION</a:t>
            </a:r>
          </a:p>
        </p:txBody>
      </p:sp>
    </p:spTree>
    <p:extLst>
      <p:ext uri="{BB962C8B-B14F-4D97-AF65-F5344CB8AC3E}">
        <p14:creationId xmlns:p14="http://schemas.microsoft.com/office/powerpoint/2010/main" val="2857760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T Stats Slide/Rider Demographic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RIDER DEMOGRAPHICS</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4" name="Content Placeholder 5">
            <a:extLst>
              <a:ext uri="{FF2B5EF4-FFF2-40B4-BE49-F238E27FC236}">
                <a16:creationId xmlns:a16="http://schemas.microsoft.com/office/drawing/2014/main" id="{3821A925-C0EE-F04F-A698-6C8B05DCA273}"/>
              </a:ext>
            </a:extLst>
          </p:cNvPr>
          <p:cNvSpPr>
            <a:spLocks noGrp="1"/>
          </p:cNvSpPr>
          <p:nvPr>
            <p:ph sz="quarter" idx="14" hasCustomPrompt="1"/>
          </p:nvPr>
        </p:nvSpPr>
        <p:spPr>
          <a:xfrm>
            <a:off x="1086261" y="678598"/>
            <a:ext cx="2324206"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METROLINK STATS</a:t>
            </a:r>
          </a:p>
        </p:txBody>
      </p:sp>
      <p:sp>
        <p:nvSpPr>
          <p:cNvPr id="3" name="Footer Placeholder 2">
            <a:extLst>
              <a:ext uri="{FF2B5EF4-FFF2-40B4-BE49-F238E27FC236}">
                <a16:creationId xmlns:a16="http://schemas.microsoft.com/office/drawing/2014/main" id="{E1B57B99-B277-FE4D-A127-8C2DD27F2497}"/>
              </a:ext>
            </a:extLst>
          </p:cNvPr>
          <p:cNvSpPr>
            <a:spLocks noGrp="1"/>
          </p:cNvSpPr>
          <p:nvPr>
            <p:ph type="ftr" sz="quarter" idx="17"/>
          </p:nvPr>
        </p:nvSpPr>
        <p:spPr/>
        <p:txBody>
          <a:bodyPr/>
          <a:lstStyle>
            <a:lvl1pPr>
              <a:defRPr/>
            </a:lvl1pPr>
          </a:lstStyle>
          <a:p>
            <a:r>
              <a:rPr lang="en-US" dirty="0"/>
              <a:t>Section Title</a:t>
            </a:r>
          </a:p>
        </p:txBody>
      </p:sp>
      <p:sp>
        <p:nvSpPr>
          <p:cNvPr id="12" name="TextBox 11">
            <a:extLst>
              <a:ext uri="{FF2B5EF4-FFF2-40B4-BE49-F238E27FC236}">
                <a16:creationId xmlns:a16="http://schemas.microsoft.com/office/drawing/2014/main" id="{8FD9011B-27B1-6246-B062-2F7245B2D3FD}"/>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8" name="Text Placeholder 8">
            <a:extLst>
              <a:ext uri="{FF2B5EF4-FFF2-40B4-BE49-F238E27FC236}">
                <a16:creationId xmlns:a16="http://schemas.microsoft.com/office/drawing/2014/main" id="{4FF41AC7-85FD-354B-98B8-3C6AC1EFA18B}"/>
              </a:ext>
            </a:extLst>
          </p:cNvPr>
          <p:cNvSpPr>
            <a:spLocks noGrp="1"/>
          </p:cNvSpPr>
          <p:nvPr>
            <p:ph type="body" sz="quarter" idx="20" hasCustomPrompt="1"/>
          </p:nvPr>
        </p:nvSpPr>
        <p:spPr>
          <a:xfrm>
            <a:off x="1500273" y="5339112"/>
            <a:ext cx="3386520"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48% men, 52% women</a:t>
            </a:r>
          </a:p>
          <a:p>
            <a:pPr lvl="0"/>
            <a:r>
              <a:rPr lang="en-US"/>
              <a:t>85% of riders own a car</a:t>
            </a:r>
          </a:p>
          <a:p>
            <a:pPr lvl="0"/>
            <a:r>
              <a:rPr lang="en-US"/>
              <a:t>40% of riders live in LA County</a:t>
            </a:r>
          </a:p>
        </p:txBody>
      </p:sp>
      <p:sp>
        <p:nvSpPr>
          <p:cNvPr id="19" name="Text Placeholder 8">
            <a:extLst>
              <a:ext uri="{FF2B5EF4-FFF2-40B4-BE49-F238E27FC236}">
                <a16:creationId xmlns:a16="http://schemas.microsoft.com/office/drawing/2014/main" id="{DD7D2CA1-F9EC-284D-AB0F-834CB89464C8}"/>
              </a:ext>
            </a:extLst>
          </p:cNvPr>
          <p:cNvSpPr>
            <a:spLocks noGrp="1"/>
          </p:cNvSpPr>
          <p:nvPr>
            <p:ph type="body" sz="quarter" idx="21" hasCustomPrompt="1"/>
          </p:nvPr>
        </p:nvSpPr>
        <p:spPr>
          <a:xfrm>
            <a:off x="5028336" y="5339112"/>
            <a:ext cx="3965763"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$92,832 weekday median household income</a:t>
            </a:r>
          </a:p>
          <a:p>
            <a:pPr lvl="0"/>
            <a:r>
              <a:rPr lang="en-US"/>
              <a:t>84% of weekday riders are commuting to work</a:t>
            </a:r>
          </a:p>
          <a:p>
            <a:pPr lvl="0"/>
            <a:r>
              <a:rPr lang="en-US"/>
              <a:t>80% of riders work in LA County</a:t>
            </a:r>
          </a:p>
        </p:txBody>
      </p:sp>
      <p:sp>
        <p:nvSpPr>
          <p:cNvPr id="15" name="Slide Number Placeholder 5">
            <a:extLst>
              <a:ext uri="{FF2B5EF4-FFF2-40B4-BE49-F238E27FC236}">
                <a16:creationId xmlns:a16="http://schemas.microsoft.com/office/drawing/2014/main" id="{974AB2CD-9D75-C64B-B0EA-C1B5C37BF8DB}"/>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4216660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T Stats Slide/Rider Demos - Charts">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09BB11B1-036E-204B-A128-C63A86264777}"/>
              </a:ext>
            </a:extLst>
          </p:cNvPr>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RIDER DEMOGRAPHICS</a:t>
            </a:r>
          </a:p>
        </p:txBody>
      </p:sp>
      <p:sp>
        <p:nvSpPr>
          <p:cNvPr id="3" name="Chart Placeholder 2">
            <a:extLst>
              <a:ext uri="{FF2B5EF4-FFF2-40B4-BE49-F238E27FC236}">
                <a16:creationId xmlns:a16="http://schemas.microsoft.com/office/drawing/2014/main" id="{E22A9AC8-5316-2E42-912D-A17DB72BAE9B}"/>
              </a:ext>
            </a:extLst>
          </p:cNvPr>
          <p:cNvSpPr>
            <a:spLocks noGrp="1"/>
          </p:cNvSpPr>
          <p:nvPr>
            <p:ph type="chart" sz="quarter" idx="17" hasCustomPrompt="1"/>
          </p:nvPr>
        </p:nvSpPr>
        <p:spPr>
          <a:xfrm>
            <a:off x="754380" y="1943101"/>
            <a:ext cx="3989071" cy="2900363"/>
          </a:xfrm>
          <a:prstGeom prst="rect">
            <a:avLst/>
          </a:prstGeom>
        </p:spPr>
        <p:txBody>
          <a:bodyPr anchor="ctr" anchorCtr="1"/>
          <a:lstStyle>
            <a:lvl1pPr marL="0" indent="0">
              <a:lnSpc>
                <a:spcPct val="400000"/>
              </a:lnSpc>
              <a:buFontTx/>
              <a:buNone/>
              <a:defRPr sz="1800" b="0" i="0">
                <a:solidFill>
                  <a:schemeClr val="tx1"/>
                </a:solidFill>
                <a:latin typeface="+mn-lt"/>
              </a:defRPr>
            </a:lvl1pPr>
          </a:lstStyle>
          <a:p>
            <a:r>
              <a:rPr lang="en-US" dirty="0"/>
              <a:t>Click icon to insert chart or graph</a:t>
            </a:r>
          </a:p>
        </p:txBody>
      </p:sp>
      <p:sp>
        <p:nvSpPr>
          <p:cNvPr id="17" name="Chart Placeholder 2">
            <a:extLst>
              <a:ext uri="{FF2B5EF4-FFF2-40B4-BE49-F238E27FC236}">
                <a16:creationId xmlns:a16="http://schemas.microsoft.com/office/drawing/2014/main" id="{7EAB6A96-34DF-3549-BDE9-FFC51C57937F}"/>
              </a:ext>
            </a:extLst>
          </p:cNvPr>
          <p:cNvSpPr>
            <a:spLocks noGrp="1"/>
          </p:cNvSpPr>
          <p:nvPr>
            <p:ph type="chart" sz="quarter" idx="18" hasCustomPrompt="1"/>
          </p:nvPr>
        </p:nvSpPr>
        <p:spPr>
          <a:xfrm>
            <a:off x="4999233" y="1943100"/>
            <a:ext cx="4330580" cy="2900363"/>
          </a:xfrm>
          <a:prstGeom prst="rect">
            <a:avLst/>
          </a:prstGeom>
        </p:spPr>
        <p:txBody>
          <a:bodyPr anchor="ctr" anchorCtr="1"/>
          <a:lstStyle>
            <a:lvl1pPr marL="0" marR="0" indent="0" algn="l" defTabSz="754343" rtl="0" eaLnBrk="1" fontAlgn="auto" latinLnBrk="0" hangingPunct="1">
              <a:lnSpc>
                <a:spcPct val="400000"/>
              </a:lnSpc>
              <a:spcBef>
                <a:spcPts val="824"/>
              </a:spcBef>
              <a:spcAft>
                <a:spcPts val="0"/>
              </a:spcAft>
              <a:buClrTx/>
              <a:buSzTx/>
              <a:buFontTx/>
              <a:buNone/>
              <a:tabLst/>
              <a:defRPr sz="1800" b="0" i="0">
                <a:solidFill>
                  <a:schemeClr val="tx1"/>
                </a:solidFill>
                <a:latin typeface="+mn-lt"/>
              </a:defRPr>
            </a:lvl1pPr>
          </a:lstStyle>
          <a:p>
            <a:r>
              <a:rPr lang="en-US" dirty="0"/>
              <a:t>Click icon to insert chart or graph</a:t>
            </a:r>
          </a:p>
        </p:txBody>
      </p:sp>
      <p:sp>
        <p:nvSpPr>
          <p:cNvPr id="2" name="Footer Placeholder 1">
            <a:extLst>
              <a:ext uri="{FF2B5EF4-FFF2-40B4-BE49-F238E27FC236}">
                <a16:creationId xmlns:a16="http://schemas.microsoft.com/office/drawing/2014/main" id="{E068E977-A8AA-1542-A6E6-1FEFFE117072}"/>
              </a:ext>
            </a:extLst>
          </p:cNvPr>
          <p:cNvSpPr>
            <a:spLocks noGrp="1"/>
          </p:cNvSpPr>
          <p:nvPr>
            <p:ph type="ftr" sz="quarter" idx="19"/>
          </p:nvPr>
        </p:nvSpPr>
        <p:spPr/>
        <p:txBody>
          <a:bodyPr/>
          <a:lstStyle>
            <a:lvl1pPr>
              <a:defRPr/>
            </a:lvl1pPr>
          </a:lstStyle>
          <a:p>
            <a:r>
              <a:rPr lang="en-US" dirty="0"/>
              <a:t>Section Title</a:t>
            </a:r>
          </a:p>
        </p:txBody>
      </p:sp>
      <p:sp>
        <p:nvSpPr>
          <p:cNvPr id="10" name="TextBox 9">
            <a:extLst>
              <a:ext uri="{FF2B5EF4-FFF2-40B4-BE49-F238E27FC236}">
                <a16:creationId xmlns:a16="http://schemas.microsoft.com/office/drawing/2014/main" id="{CA061652-8BD8-EB43-BD70-53FD03376458}"/>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2" name="Text Placeholder 8">
            <a:extLst>
              <a:ext uri="{FF2B5EF4-FFF2-40B4-BE49-F238E27FC236}">
                <a16:creationId xmlns:a16="http://schemas.microsoft.com/office/drawing/2014/main" id="{A5375116-80A6-5046-8ACB-6EB85E806FF4}"/>
              </a:ext>
            </a:extLst>
          </p:cNvPr>
          <p:cNvSpPr>
            <a:spLocks noGrp="1"/>
          </p:cNvSpPr>
          <p:nvPr>
            <p:ph type="body" sz="quarter" idx="20" hasCustomPrompt="1"/>
          </p:nvPr>
        </p:nvSpPr>
        <p:spPr>
          <a:xfrm>
            <a:off x="1500273" y="5339112"/>
            <a:ext cx="3386520"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48% men, 52% women</a:t>
            </a:r>
          </a:p>
          <a:p>
            <a:pPr lvl="0"/>
            <a:r>
              <a:rPr lang="en-US"/>
              <a:t>85% of riders own a car</a:t>
            </a:r>
          </a:p>
          <a:p>
            <a:pPr lvl="0"/>
            <a:r>
              <a:rPr lang="en-US"/>
              <a:t>40% of riders live in LA County</a:t>
            </a:r>
          </a:p>
        </p:txBody>
      </p:sp>
      <p:sp>
        <p:nvSpPr>
          <p:cNvPr id="16" name="Text Placeholder 8">
            <a:extLst>
              <a:ext uri="{FF2B5EF4-FFF2-40B4-BE49-F238E27FC236}">
                <a16:creationId xmlns:a16="http://schemas.microsoft.com/office/drawing/2014/main" id="{1D941CC7-FE02-CC4A-B342-D12C25B716F2}"/>
              </a:ext>
            </a:extLst>
          </p:cNvPr>
          <p:cNvSpPr>
            <a:spLocks noGrp="1"/>
          </p:cNvSpPr>
          <p:nvPr>
            <p:ph type="body" sz="quarter" idx="21" hasCustomPrompt="1"/>
          </p:nvPr>
        </p:nvSpPr>
        <p:spPr>
          <a:xfrm>
            <a:off x="5028336" y="5339112"/>
            <a:ext cx="3965763"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$92,832 weekday median household income</a:t>
            </a:r>
          </a:p>
          <a:p>
            <a:pPr lvl="0"/>
            <a:r>
              <a:rPr lang="en-US"/>
              <a:t>84% of weekday riders are commuting to work</a:t>
            </a:r>
          </a:p>
          <a:p>
            <a:pPr lvl="0"/>
            <a:r>
              <a:rPr lang="en-US"/>
              <a:t>80% of riders work in LA County</a:t>
            </a:r>
          </a:p>
        </p:txBody>
      </p:sp>
      <p:sp>
        <p:nvSpPr>
          <p:cNvPr id="13" name="Slide Number Placeholder 5">
            <a:extLst>
              <a:ext uri="{FF2B5EF4-FFF2-40B4-BE49-F238E27FC236}">
                <a16:creationId xmlns:a16="http://schemas.microsoft.com/office/drawing/2014/main" id="{4676E2CB-FE1B-9941-8108-535FA2A3E7EA}"/>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4" name="Content Placeholder 5">
            <a:extLst>
              <a:ext uri="{FF2B5EF4-FFF2-40B4-BE49-F238E27FC236}">
                <a16:creationId xmlns:a16="http://schemas.microsoft.com/office/drawing/2014/main" id="{5C4E72BF-C987-C345-8BB6-3542045D28B7}"/>
              </a:ext>
            </a:extLst>
          </p:cNvPr>
          <p:cNvSpPr>
            <a:spLocks noGrp="1"/>
          </p:cNvSpPr>
          <p:nvPr>
            <p:ph sz="quarter" idx="14" hasCustomPrompt="1"/>
          </p:nvPr>
        </p:nvSpPr>
        <p:spPr>
          <a:xfrm>
            <a:off x="1086261" y="678598"/>
            <a:ext cx="2324206"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METROLINK STATS</a:t>
            </a:r>
          </a:p>
        </p:txBody>
      </p:sp>
      <p:sp>
        <p:nvSpPr>
          <p:cNvPr id="11" name="Text Placeholder 5">
            <a:extLst>
              <a:ext uri="{FF2B5EF4-FFF2-40B4-BE49-F238E27FC236}">
                <a16:creationId xmlns:a16="http://schemas.microsoft.com/office/drawing/2014/main" id="{A00444B6-D87A-492C-9E57-984FBF3FD68C}"/>
              </a:ext>
            </a:extLst>
          </p:cNvPr>
          <p:cNvSpPr>
            <a:spLocks noGrp="1"/>
          </p:cNvSpPr>
          <p:nvPr>
            <p:ph type="body" sz="quarter" idx="22" hasCustomPrompt="1"/>
          </p:nvPr>
        </p:nvSpPr>
        <p:spPr>
          <a:xfrm>
            <a:off x="1086261" y="670661"/>
            <a:ext cx="2324206"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METROLINK STATS</a:t>
            </a:r>
          </a:p>
        </p:txBody>
      </p:sp>
    </p:spTree>
    <p:extLst>
      <p:ext uri="{BB962C8B-B14F-4D97-AF65-F5344CB8AC3E}">
        <p14:creationId xmlns:p14="http://schemas.microsoft.com/office/powerpoint/2010/main" val="1240693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TC Slide/Safety &amp; Securit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SAFETY &amp; SECURITY</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Content Placeholder 5">
            <a:extLst>
              <a:ext uri="{FF2B5EF4-FFF2-40B4-BE49-F238E27FC236}">
                <a16:creationId xmlns:a16="http://schemas.microsoft.com/office/drawing/2014/main" id="{B4842C83-A4C6-894C-9486-DE6AC090B636}"/>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PTC</a:t>
            </a:r>
          </a:p>
        </p:txBody>
      </p:sp>
      <p:sp>
        <p:nvSpPr>
          <p:cNvPr id="3" name="Footer Placeholder 2">
            <a:extLst>
              <a:ext uri="{FF2B5EF4-FFF2-40B4-BE49-F238E27FC236}">
                <a16:creationId xmlns:a16="http://schemas.microsoft.com/office/drawing/2014/main" id="{4F28A026-A12D-184A-91FA-90FDC899DFA9}"/>
              </a:ext>
            </a:extLst>
          </p:cNvPr>
          <p:cNvSpPr>
            <a:spLocks noGrp="1"/>
          </p:cNvSpPr>
          <p:nvPr>
            <p:ph type="ftr" sz="quarter" idx="16"/>
          </p:nvPr>
        </p:nvSpPr>
        <p:spPr/>
        <p:txBody>
          <a:bodyPr/>
          <a:lstStyle>
            <a:lvl1pPr>
              <a:defRPr/>
            </a:lvl1pPr>
          </a:lstStyle>
          <a:p>
            <a:r>
              <a:rPr lang="en-US" dirty="0"/>
              <a:t>Section Title</a:t>
            </a:r>
          </a:p>
        </p:txBody>
      </p:sp>
      <p:sp>
        <p:nvSpPr>
          <p:cNvPr id="9" name="TextBox 8">
            <a:extLst>
              <a:ext uri="{FF2B5EF4-FFF2-40B4-BE49-F238E27FC236}">
                <a16:creationId xmlns:a16="http://schemas.microsoft.com/office/drawing/2014/main" id="{C1B5C404-138E-2D46-A4F5-B98274851616}"/>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2AF6E8DF-2347-A647-9358-19C2B2DE8F06}"/>
              </a:ext>
            </a:extLst>
          </p:cNvPr>
          <p:cNvSpPr>
            <a:spLocks noGrp="1"/>
          </p:cNvSpPr>
          <p:nvPr>
            <p:ph type="body" sz="quarter" idx="18" hasCustomPrompt="1"/>
          </p:nvPr>
        </p:nvSpPr>
        <p:spPr>
          <a:xfrm>
            <a:off x="1500273" y="5339112"/>
            <a:ext cx="7575024"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Metrolink is a leader in PTC</a:t>
            </a:r>
          </a:p>
          <a:p>
            <a:pPr lvl="0"/>
            <a:r>
              <a:rPr lang="en-US"/>
              <a:t>One of four in the nation to meet the federal PTC deadline — Dec. 31, 2018</a:t>
            </a:r>
          </a:p>
          <a:p>
            <a:pPr lvl="0"/>
            <a:r>
              <a:rPr lang="en-US"/>
              <a:t>Serves as PTC Center to share our knowledge with other rail providers</a:t>
            </a:r>
          </a:p>
        </p:txBody>
      </p:sp>
      <p:sp>
        <p:nvSpPr>
          <p:cNvPr id="14" name="Slide Number Placeholder 5">
            <a:extLst>
              <a:ext uri="{FF2B5EF4-FFF2-40B4-BE49-F238E27FC236}">
                <a16:creationId xmlns:a16="http://schemas.microsoft.com/office/drawing/2014/main" id="{EA8B3A2C-90FE-CD46-BFFA-F41AC99E7DF7}"/>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2" name="Text Placeholder 5">
            <a:extLst>
              <a:ext uri="{FF2B5EF4-FFF2-40B4-BE49-F238E27FC236}">
                <a16:creationId xmlns:a16="http://schemas.microsoft.com/office/drawing/2014/main" id="{4BE283A7-4A17-4106-BF26-91A3EB974C18}"/>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PTC</a:t>
            </a:r>
          </a:p>
        </p:txBody>
      </p:sp>
    </p:spTree>
    <p:extLst>
      <p:ext uri="{BB962C8B-B14F-4D97-AF65-F5344CB8AC3E}">
        <p14:creationId xmlns:p14="http://schemas.microsoft.com/office/powerpoint/2010/main" val="2760956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Ds Slide/Safety &amp; Securit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SAFETY &amp; SECURITY</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Content Placeholder 5">
            <a:extLst>
              <a:ext uri="{FF2B5EF4-FFF2-40B4-BE49-F238E27FC236}">
                <a16:creationId xmlns:a16="http://schemas.microsoft.com/office/drawing/2014/main" id="{58743EA5-F5C2-C144-B802-BC7C2AE25B10}"/>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AEDS</a:t>
            </a:r>
          </a:p>
        </p:txBody>
      </p:sp>
      <p:sp>
        <p:nvSpPr>
          <p:cNvPr id="3" name="Footer Placeholder 2">
            <a:extLst>
              <a:ext uri="{FF2B5EF4-FFF2-40B4-BE49-F238E27FC236}">
                <a16:creationId xmlns:a16="http://schemas.microsoft.com/office/drawing/2014/main" id="{34A12FFC-1CA5-5F4D-9159-C5355DB3B993}"/>
              </a:ext>
            </a:extLst>
          </p:cNvPr>
          <p:cNvSpPr>
            <a:spLocks noGrp="1"/>
          </p:cNvSpPr>
          <p:nvPr>
            <p:ph type="ftr" sz="quarter" idx="16"/>
          </p:nvPr>
        </p:nvSpPr>
        <p:spPr/>
        <p:txBody>
          <a:bodyPr/>
          <a:lstStyle>
            <a:lvl1pPr>
              <a:defRPr/>
            </a:lvl1pPr>
          </a:lstStyle>
          <a:p>
            <a:r>
              <a:rPr lang="en-US" dirty="0"/>
              <a:t>Section Title</a:t>
            </a:r>
          </a:p>
        </p:txBody>
      </p:sp>
      <p:sp>
        <p:nvSpPr>
          <p:cNvPr id="9" name="TextBox 8">
            <a:extLst>
              <a:ext uri="{FF2B5EF4-FFF2-40B4-BE49-F238E27FC236}">
                <a16:creationId xmlns:a16="http://schemas.microsoft.com/office/drawing/2014/main" id="{5D95AFC7-015F-9345-A1E6-B89E99DA681B}"/>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E9EC2CEC-4A0E-794B-BC5E-3BD25D5D7607}"/>
              </a:ext>
            </a:extLst>
          </p:cNvPr>
          <p:cNvSpPr>
            <a:spLocks noGrp="1"/>
          </p:cNvSpPr>
          <p:nvPr>
            <p:ph type="body" sz="quarter" idx="18" hasCustomPrompt="1"/>
          </p:nvPr>
        </p:nvSpPr>
        <p:spPr>
          <a:xfrm>
            <a:off x="1500272" y="5339112"/>
            <a:ext cx="7340246"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Purchased 57 AEDs as latest safety feature</a:t>
            </a:r>
          </a:p>
          <a:p>
            <a:pPr lvl="0"/>
            <a:r>
              <a:rPr lang="en-US"/>
              <a:t>AEDs are portable and can save lives in some life-threatening emergencies</a:t>
            </a:r>
          </a:p>
          <a:p>
            <a:pPr lvl="0"/>
            <a:r>
              <a:rPr lang="en-US"/>
              <a:t>AEDs placed on all 57 Metrolink cab cars, ahead of State deadline, July 20</a:t>
            </a:r>
          </a:p>
        </p:txBody>
      </p:sp>
      <p:sp>
        <p:nvSpPr>
          <p:cNvPr id="14" name="Slide Number Placeholder 5">
            <a:extLst>
              <a:ext uri="{FF2B5EF4-FFF2-40B4-BE49-F238E27FC236}">
                <a16:creationId xmlns:a16="http://schemas.microsoft.com/office/drawing/2014/main" id="{770A38F6-6C00-1549-8E0B-9B76E65E968E}"/>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2" name="Text Placeholder 5">
            <a:extLst>
              <a:ext uri="{FF2B5EF4-FFF2-40B4-BE49-F238E27FC236}">
                <a16:creationId xmlns:a16="http://schemas.microsoft.com/office/drawing/2014/main" id="{861945CB-6F96-4521-B6CB-AB0351C5949C}"/>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AEDS</a:t>
            </a:r>
          </a:p>
        </p:txBody>
      </p:sp>
    </p:spTree>
    <p:extLst>
      <p:ext uri="{BB962C8B-B14F-4D97-AF65-F5344CB8AC3E}">
        <p14:creationId xmlns:p14="http://schemas.microsoft.com/office/powerpoint/2010/main" val="871044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4000" b="0" spc="250" baseline="0">
                <a:solidFill>
                  <a:schemeClr val="tx1"/>
                </a:solidFill>
                <a:latin typeface="Berthold Akzidenz Grotesk Light" panose="020B0400000000000000" pitchFamily="34" charset="0"/>
              </a:defRPr>
            </a:lvl1pPr>
          </a:lstStyle>
          <a:p>
            <a:r>
              <a:rPr lang="en-US"/>
              <a:t>TITLE</a:t>
            </a:r>
          </a:p>
        </p:txBody>
      </p:sp>
      <p:sp>
        <p:nvSpPr>
          <p:cNvPr id="6" name="Slide Number Placeholder 5"/>
          <p:cNvSpPr>
            <a:spLocks noGrp="1"/>
          </p:cNvSpPr>
          <p:nvPr>
            <p:ph type="sldNum" sz="quarter" idx="12"/>
          </p:nvPr>
        </p:nvSpPr>
        <p:spPr>
          <a:xfrm>
            <a:off x="9329814" y="7203866"/>
            <a:ext cx="469093" cy="413808"/>
          </a:xfrm>
          <a:prstGeom prst="rect">
            <a:avLst/>
          </a:prstGeom>
        </p:spPr>
        <p:txBody>
          <a:bodyPr/>
          <a:lstStyle>
            <a:lvl1pPr>
              <a:defRPr sz="1000" baseline="0">
                <a:solidFill>
                  <a:schemeClr val="bg1"/>
                </a:solidFill>
                <a:latin typeface="Berthold Akzidenz Grotesk Light" panose="020B0400000000000000" pitchFamily="34" charset="0"/>
              </a:defRPr>
            </a:lvl1pPr>
          </a:lstStyle>
          <a:p>
            <a:fld id="{0D63DF01-F109-1D42-8613-A24BF6CCAD29}" type="slidenum">
              <a:rPr lang="en-US" smtClean="0"/>
              <a:pPr/>
              <a:t>‹#›</a:t>
            </a:fld>
            <a:endParaRPr lang="en-US" dirty="0"/>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F4E1B987-B88C-2E41-B4CA-2CAF53AC1D9D}"/>
              </a:ext>
            </a:extLst>
          </p:cNvPr>
          <p:cNvSpPr/>
          <p:nvPr userDrawn="1"/>
        </p:nvSpPr>
        <p:spPr>
          <a:xfrm>
            <a:off x="1085645" y="678598"/>
            <a:ext cx="1391318" cy="37214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pic>
        <p:nvPicPr>
          <p:cNvPr id="7" name="Picture 6" descr="A group of people posing for the camera&#10;&#10;Description automatically generated">
            <a:extLst>
              <a:ext uri="{FF2B5EF4-FFF2-40B4-BE49-F238E27FC236}">
                <a16:creationId xmlns:a16="http://schemas.microsoft.com/office/drawing/2014/main" id="{0385B9A3-07A8-3D47-AC41-4AE94E0201E6}"/>
              </a:ext>
            </a:extLst>
          </p:cNvPr>
          <p:cNvPicPr>
            <a:picLocks noChangeAspect="1"/>
          </p:cNvPicPr>
          <p:nvPr userDrawn="1"/>
        </p:nvPicPr>
        <p:blipFill>
          <a:blip r:embed="rId2"/>
          <a:stretch>
            <a:fillRect/>
          </a:stretch>
        </p:blipFill>
        <p:spPr>
          <a:xfrm>
            <a:off x="215900" y="1816446"/>
            <a:ext cx="9626600" cy="3213100"/>
          </a:xfrm>
          <a:prstGeom prst="rect">
            <a:avLst/>
          </a:prstGeom>
        </p:spPr>
      </p:pic>
      <p:sp>
        <p:nvSpPr>
          <p:cNvPr id="9" name="Text Placeholder 2">
            <a:extLst>
              <a:ext uri="{FF2B5EF4-FFF2-40B4-BE49-F238E27FC236}">
                <a16:creationId xmlns:a16="http://schemas.microsoft.com/office/drawing/2014/main" id="{1148ABFC-9808-D241-8378-30BE2AB0F7E9}"/>
              </a:ext>
            </a:extLst>
          </p:cNvPr>
          <p:cNvSpPr>
            <a:spLocks noGrp="1"/>
          </p:cNvSpPr>
          <p:nvPr>
            <p:ph type="body" idx="1" hasCustomPrompt="1"/>
          </p:nvPr>
        </p:nvSpPr>
        <p:spPr>
          <a:xfrm>
            <a:off x="1085643" y="679769"/>
            <a:ext cx="1391318" cy="370970"/>
          </a:xfrm>
          <a:prstGeom prst="rect">
            <a:avLst/>
          </a:prstGeom>
        </p:spPr>
        <p:txBody>
          <a:bodyPr/>
          <a:lstStyle>
            <a:lvl1pPr marL="283451" indent="-192015" algn="ctr">
              <a:lnSpc>
                <a:spcPct val="150000"/>
              </a:lnSpc>
              <a:spcBef>
                <a:spcPts val="1200"/>
              </a:spcBef>
              <a:buNone/>
              <a:defRPr sz="1000" b="1" i="0" spc="300" baseline="0">
                <a:solidFill>
                  <a:schemeClr val="bg1"/>
                </a:solidFill>
                <a:latin typeface="Akzidenz Grotesk BE" panose="020B0500000000000000" pitchFamily="34" charset="0"/>
              </a:defRPr>
            </a:lvl1pPr>
            <a:lvl2pPr marL="502895" indent="0">
              <a:buNone/>
              <a:defRPr sz="2200">
                <a:solidFill>
                  <a:schemeClr val="tx1">
                    <a:tint val="75000"/>
                  </a:schemeClr>
                </a:solidFill>
              </a:defRPr>
            </a:lvl2pPr>
            <a:lvl3pPr marL="1005791" indent="0">
              <a:buNone/>
              <a:defRPr sz="1980">
                <a:solidFill>
                  <a:schemeClr val="tx1">
                    <a:tint val="75000"/>
                  </a:schemeClr>
                </a:solidFill>
              </a:defRPr>
            </a:lvl3pPr>
            <a:lvl4pPr marL="1508686" indent="0">
              <a:buNone/>
              <a:defRPr sz="1760">
                <a:solidFill>
                  <a:schemeClr val="tx1">
                    <a:tint val="75000"/>
                  </a:schemeClr>
                </a:solidFill>
              </a:defRPr>
            </a:lvl4pPr>
            <a:lvl5pPr marL="2011581" indent="0">
              <a:buNone/>
              <a:defRPr sz="1760">
                <a:solidFill>
                  <a:schemeClr val="tx1">
                    <a:tint val="75000"/>
                  </a:schemeClr>
                </a:solidFill>
              </a:defRPr>
            </a:lvl5pPr>
            <a:lvl6pPr marL="2514476" indent="0">
              <a:buNone/>
              <a:defRPr sz="1760">
                <a:solidFill>
                  <a:schemeClr val="tx1">
                    <a:tint val="75000"/>
                  </a:schemeClr>
                </a:solidFill>
              </a:defRPr>
            </a:lvl6pPr>
            <a:lvl7pPr marL="3017373" indent="0">
              <a:buNone/>
              <a:defRPr sz="1760">
                <a:solidFill>
                  <a:schemeClr val="tx1">
                    <a:tint val="75000"/>
                  </a:schemeClr>
                </a:solidFill>
              </a:defRPr>
            </a:lvl7pPr>
            <a:lvl8pPr marL="3520268" indent="0">
              <a:buNone/>
              <a:defRPr sz="1760">
                <a:solidFill>
                  <a:schemeClr val="tx1">
                    <a:tint val="75000"/>
                  </a:schemeClr>
                </a:solidFill>
              </a:defRPr>
            </a:lvl8pPr>
            <a:lvl9pPr marL="4023163" indent="0">
              <a:buNone/>
              <a:defRPr sz="1760">
                <a:solidFill>
                  <a:schemeClr val="tx1">
                    <a:tint val="75000"/>
                  </a:schemeClr>
                </a:solidFill>
              </a:defRPr>
            </a:lvl9pPr>
          </a:lstStyle>
          <a:p>
            <a:pPr lvl="0"/>
            <a:r>
              <a:rPr lang="en-US"/>
              <a:t>CATEGORY</a:t>
            </a:r>
          </a:p>
        </p:txBody>
      </p:sp>
    </p:spTree>
    <p:extLst>
      <p:ext uri="{BB962C8B-B14F-4D97-AF65-F5344CB8AC3E}">
        <p14:creationId xmlns:p14="http://schemas.microsoft.com/office/powerpoint/2010/main" val="650099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lture Slide/Women at MET - Sta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WOMEN AT METROLINK</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Picture Placeholder 26">
            <a:extLst>
              <a:ext uri="{FF2B5EF4-FFF2-40B4-BE49-F238E27FC236}">
                <a16:creationId xmlns:a16="http://schemas.microsoft.com/office/drawing/2014/main" id="{3D05B471-44D3-8347-833E-90BC4BF345F5}"/>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12" name="Content Placeholder 5">
            <a:extLst>
              <a:ext uri="{FF2B5EF4-FFF2-40B4-BE49-F238E27FC236}">
                <a16:creationId xmlns:a16="http://schemas.microsoft.com/office/drawing/2014/main" id="{9298BE18-949B-BE49-8416-7D8DE6ABBA7B}"/>
              </a:ext>
            </a:extLst>
          </p:cNvPr>
          <p:cNvSpPr>
            <a:spLocks noGrp="1"/>
          </p:cNvSpPr>
          <p:nvPr>
            <p:ph sz="quarter" idx="16"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CULTURE</a:t>
            </a:r>
          </a:p>
        </p:txBody>
      </p:sp>
      <p:sp>
        <p:nvSpPr>
          <p:cNvPr id="3" name="Footer Placeholder 2">
            <a:extLst>
              <a:ext uri="{FF2B5EF4-FFF2-40B4-BE49-F238E27FC236}">
                <a16:creationId xmlns:a16="http://schemas.microsoft.com/office/drawing/2014/main" id="{D978FCF1-75A4-BC4E-B253-3593BB066E48}"/>
              </a:ext>
            </a:extLst>
          </p:cNvPr>
          <p:cNvSpPr>
            <a:spLocks noGrp="1"/>
          </p:cNvSpPr>
          <p:nvPr>
            <p:ph type="ftr" sz="quarter" idx="17"/>
          </p:nvPr>
        </p:nvSpPr>
        <p:spPr/>
        <p:txBody>
          <a:bodyPr/>
          <a:lstStyle>
            <a:lvl1pPr>
              <a:defRPr/>
            </a:lvl1pPr>
          </a:lstStyle>
          <a:p>
            <a:r>
              <a:rPr lang="en-US" dirty="0"/>
              <a:t>Section Title</a:t>
            </a:r>
          </a:p>
        </p:txBody>
      </p:sp>
      <p:sp>
        <p:nvSpPr>
          <p:cNvPr id="13" name="TextBox 12">
            <a:extLst>
              <a:ext uri="{FF2B5EF4-FFF2-40B4-BE49-F238E27FC236}">
                <a16:creationId xmlns:a16="http://schemas.microsoft.com/office/drawing/2014/main" id="{E24F0346-E80D-2446-BB8A-3B30A99850E2}"/>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5" name="Text Placeholder 8">
            <a:extLst>
              <a:ext uri="{FF2B5EF4-FFF2-40B4-BE49-F238E27FC236}">
                <a16:creationId xmlns:a16="http://schemas.microsoft.com/office/drawing/2014/main" id="{75E80A2B-30B9-B34A-B9E6-DF5DA20FE325}"/>
              </a:ext>
            </a:extLst>
          </p:cNvPr>
          <p:cNvSpPr>
            <a:spLocks noGrp="1"/>
          </p:cNvSpPr>
          <p:nvPr>
            <p:ph type="body" sz="quarter" idx="18" hasCustomPrompt="1"/>
          </p:nvPr>
        </p:nvSpPr>
        <p:spPr>
          <a:xfrm>
            <a:off x="1500273" y="5339112"/>
            <a:ext cx="5320252"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66% of Metrolink’s Executive Team are women</a:t>
            </a:r>
          </a:p>
          <a:p>
            <a:pPr lvl="0"/>
            <a:r>
              <a:rPr lang="en-US"/>
              <a:t>6 members of the Metrolink Board are women</a:t>
            </a:r>
          </a:p>
          <a:p>
            <a:pPr lvl="0"/>
            <a:r>
              <a:rPr lang="en-US"/>
              <a:t>40% of staff are women</a:t>
            </a:r>
          </a:p>
          <a:p>
            <a:pPr lvl="0"/>
            <a:r>
              <a:rPr lang="en-US"/>
              <a:t>173 of engineers at Metrolink are women</a:t>
            </a:r>
          </a:p>
        </p:txBody>
      </p:sp>
      <p:sp>
        <p:nvSpPr>
          <p:cNvPr id="16" name="Slide Number Placeholder 5">
            <a:extLst>
              <a:ext uri="{FF2B5EF4-FFF2-40B4-BE49-F238E27FC236}">
                <a16:creationId xmlns:a16="http://schemas.microsoft.com/office/drawing/2014/main" id="{BAADF63F-0CFF-D44E-96E9-34D9E6AA3FCA}"/>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4" name="Text Placeholder 5">
            <a:extLst>
              <a:ext uri="{FF2B5EF4-FFF2-40B4-BE49-F238E27FC236}">
                <a16:creationId xmlns:a16="http://schemas.microsoft.com/office/drawing/2014/main" id="{0F03BB85-0CD3-47AB-9930-7E9767D16629}"/>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CULTURE</a:t>
            </a:r>
          </a:p>
        </p:txBody>
      </p:sp>
    </p:spTree>
    <p:extLst>
      <p:ext uri="{BB962C8B-B14F-4D97-AF65-F5344CB8AC3E}">
        <p14:creationId xmlns:p14="http://schemas.microsoft.com/office/powerpoint/2010/main" val="697231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lture Slide/Women at MET - Activiti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WOMEN AT METROLINK</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Content Placeholder 5">
            <a:extLst>
              <a:ext uri="{FF2B5EF4-FFF2-40B4-BE49-F238E27FC236}">
                <a16:creationId xmlns:a16="http://schemas.microsoft.com/office/drawing/2014/main" id="{6596E1FE-4363-944F-912E-2277679D9C2F}"/>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CULTURE</a:t>
            </a:r>
          </a:p>
        </p:txBody>
      </p:sp>
      <p:sp>
        <p:nvSpPr>
          <p:cNvPr id="3" name="Footer Placeholder 2">
            <a:extLst>
              <a:ext uri="{FF2B5EF4-FFF2-40B4-BE49-F238E27FC236}">
                <a16:creationId xmlns:a16="http://schemas.microsoft.com/office/drawing/2014/main" id="{51425046-D14E-1743-9E90-AE9DE7386F53}"/>
              </a:ext>
            </a:extLst>
          </p:cNvPr>
          <p:cNvSpPr>
            <a:spLocks noGrp="1"/>
          </p:cNvSpPr>
          <p:nvPr>
            <p:ph type="ftr" sz="quarter" idx="16"/>
          </p:nvPr>
        </p:nvSpPr>
        <p:spPr/>
        <p:txBody>
          <a:bodyPr/>
          <a:lstStyle>
            <a:lvl1pPr>
              <a:defRPr/>
            </a:lvl1pPr>
          </a:lstStyle>
          <a:p>
            <a:r>
              <a:rPr lang="en-US" dirty="0"/>
              <a:t>Section Title</a:t>
            </a:r>
          </a:p>
        </p:txBody>
      </p:sp>
      <p:sp>
        <p:nvSpPr>
          <p:cNvPr id="9" name="TextBox 8">
            <a:extLst>
              <a:ext uri="{FF2B5EF4-FFF2-40B4-BE49-F238E27FC236}">
                <a16:creationId xmlns:a16="http://schemas.microsoft.com/office/drawing/2014/main" id="{20F1B385-ABF4-1146-82B1-515472EF610C}"/>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9C876133-D0D0-3A46-A3D4-7707538FFE3E}"/>
              </a:ext>
            </a:extLst>
          </p:cNvPr>
          <p:cNvSpPr>
            <a:spLocks noGrp="1"/>
          </p:cNvSpPr>
          <p:nvPr>
            <p:ph type="body" sz="quarter" idx="18" hasCustomPrompt="1"/>
          </p:nvPr>
        </p:nvSpPr>
        <p:spPr>
          <a:xfrm>
            <a:off x="1500274" y="5339112"/>
            <a:ext cx="7414871"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Girl Scouts earn Transportation Badges at Metrolink</a:t>
            </a:r>
          </a:p>
          <a:p>
            <a:pPr lvl="0"/>
            <a:r>
              <a:rPr lang="en-US"/>
              <a:t>Metrolink offers a special train service to the annual Women’s March</a:t>
            </a:r>
          </a:p>
          <a:p>
            <a:pPr lvl="0"/>
            <a:r>
              <a:rPr lang="en-US"/>
              <a:t>Metrolink hosts an annual “Bring Your Kids to Work” Day</a:t>
            </a:r>
          </a:p>
        </p:txBody>
      </p:sp>
      <p:sp>
        <p:nvSpPr>
          <p:cNvPr id="14" name="Slide Number Placeholder 5">
            <a:extLst>
              <a:ext uri="{FF2B5EF4-FFF2-40B4-BE49-F238E27FC236}">
                <a16:creationId xmlns:a16="http://schemas.microsoft.com/office/drawing/2014/main" id="{C0B919EA-EA26-794F-8D4F-FD32957FD161}"/>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2" name="Text Placeholder 5">
            <a:extLst>
              <a:ext uri="{FF2B5EF4-FFF2-40B4-BE49-F238E27FC236}">
                <a16:creationId xmlns:a16="http://schemas.microsoft.com/office/drawing/2014/main" id="{BC810B49-5A4C-4A28-8CE3-1EEB415A2DB9}"/>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CULTURE</a:t>
            </a:r>
          </a:p>
        </p:txBody>
      </p:sp>
    </p:spTree>
    <p:extLst>
      <p:ext uri="{BB962C8B-B14F-4D97-AF65-F5344CB8AC3E}">
        <p14:creationId xmlns:p14="http://schemas.microsoft.com/office/powerpoint/2010/main" val="921883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T Service/Get on Surf-Boar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GET ON </a:t>
            </a:r>
            <a:r>
              <a:rPr lang="en-US" i="1">
                <a:latin typeface="Century Old Style Std" panose="02050603060505020204" pitchFamily="18" charset="0"/>
              </a:rPr>
              <a:t>Surf</a:t>
            </a:r>
            <a:r>
              <a:rPr lang="en-US"/>
              <a:t>-BOARD</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Picture Placeholder 26">
            <a:extLst>
              <a:ext uri="{FF2B5EF4-FFF2-40B4-BE49-F238E27FC236}">
                <a16:creationId xmlns:a16="http://schemas.microsoft.com/office/drawing/2014/main" id="{EBE42023-A8E1-DD4D-BE77-9725395CC0C2}"/>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14" name="Content Placeholder 5">
            <a:extLst>
              <a:ext uri="{FF2B5EF4-FFF2-40B4-BE49-F238E27FC236}">
                <a16:creationId xmlns:a16="http://schemas.microsoft.com/office/drawing/2014/main" id="{75CD6E3D-B09B-524C-867B-D646831F2EC3}"/>
              </a:ext>
            </a:extLst>
          </p:cNvPr>
          <p:cNvSpPr>
            <a:spLocks noGrp="1"/>
          </p:cNvSpPr>
          <p:nvPr>
            <p:ph sz="quarter" idx="16" hasCustomPrompt="1"/>
          </p:nvPr>
        </p:nvSpPr>
        <p:spPr>
          <a:xfrm>
            <a:off x="1086260" y="678598"/>
            <a:ext cx="2682551"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METROLINK SERVICE</a:t>
            </a:r>
          </a:p>
        </p:txBody>
      </p:sp>
      <p:sp>
        <p:nvSpPr>
          <p:cNvPr id="3" name="Footer Placeholder 2">
            <a:extLst>
              <a:ext uri="{FF2B5EF4-FFF2-40B4-BE49-F238E27FC236}">
                <a16:creationId xmlns:a16="http://schemas.microsoft.com/office/drawing/2014/main" id="{B194544F-24A7-BA43-8B22-5B442D83DFD2}"/>
              </a:ext>
            </a:extLst>
          </p:cNvPr>
          <p:cNvSpPr>
            <a:spLocks noGrp="1"/>
          </p:cNvSpPr>
          <p:nvPr>
            <p:ph type="ftr" sz="quarter" idx="17"/>
          </p:nvPr>
        </p:nvSpPr>
        <p:spPr/>
        <p:txBody>
          <a:bodyPr/>
          <a:lstStyle>
            <a:lvl1pPr>
              <a:defRPr/>
            </a:lvl1pPr>
          </a:lstStyle>
          <a:p>
            <a:r>
              <a:rPr lang="en-US" dirty="0"/>
              <a:t>Section Title</a:t>
            </a:r>
          </a:p>
        </p:txBody>
      </p:sp>
      <p:sp>
        <p:nvSpPr>
          <p:cNvPr id="12" name="TextBox 11">
            <a:extLst>
              <a:ext uri="{FF2B5EF4-FFF2-40B4-BE49-F238E27FC236}">
                <a16:creationId xmlns:a16="http://schemas.microsoft.com/office/drawing/2014/main" id="{B7A43B7B-FAFF-5D4F-AF72-190F39687988}"/>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5" name="Text Placeholder 8">
            <a:extLst>
              <a:ext uri="{FF2B5EF4-FFF2-40B4-BE49-F238E27FC236}">
                <a16:creationId xmlns:a16="http://schemas.microsoft.com/office/drawing/2014/main" id="{30AE1CCF-BF0D-9944-A9AA-067FF088AA98}"/>
              </a:ext>
            </a:extLst>
          </p:cNvPr>
          <p:cNvSpPr>
            <a:spLocks noGrp="1"/>
          </p:cNvSpPr>
          <p:nvPr>
            <p:ph type="body" sz="quarter" idx="20" hasCustomPrompt="1"/>
          </p:nvPr>
        </p:nvSpPr>
        <p:spPr>
          <a:xfrm>
            <a:off x="1500274" y="5339112"/>
            <a:ext cx="4855557"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Modified train cars hold surfboards for summer</a:t>
            </a:r>
          </a:p>
          <a:p>
            <a:pPr lvl="0"/>
            <a:r>
              <a:rPr lang="en-US"/>
              <a:t>Allows for bodyboards, boogie boards, beach chairs, toys, umbrella and ice chests</a:t>
            </a:r>
          </a:p>
          <a:p>
            <a:pPr lvl="0"/>
            <a:r>
              <a:rPr lang="en-US"/>
              <a:t>Includes surfboard storage netting on all its Bike/Surfboard Cars</a:t>
            </a:r>
          </a:p>
        </p:txBody>
      </p:sp>
      <p:sp>
        <p:nvSpPr>
          <p:cNvPr id="16" name="Slide Number Placeholder 5">
            <a:extLst>
              <a:ext uri="{FF2B5EF4-FFF2-40B4-BE49-F238E27FC236}">
                <a16:creationId xmlns:a16="http://schemas.microsoft.com/office/drawing/2014/main" id="{20D64426-E9AC-4745-964C-F8C4E60A8C1D}"/>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3" name="Text Placeholder 5">
            <a:extLst>
              <a:ext uri="{FF2B5EF4-FFF2-40B4-BE49-F238E27FC236}">
                <a16:creationId xmlns:a16="http://schemas.microsoft.com/office/drawing/2014/main" id="{F12AFE16-A1A6-4482-A510-90540EF84CCE}"/>
              </a:ext>
            </a:extLst>
          </p:cNvPr>
          <p:cNvSpPr>
            <a:spLocks noGrp="1"/>
          </p:cNvSpPr>
          <p:nvPr>
            <p:ph type="body" sz="quarter" idx="21" hasCustomPrompt="1"/>
          </p:nvPr>
        </p:nvSpPr>
        <p:spPr>
          <a:xfrm>
            <a:off x="1086260" y="670661"/>
            <a:ext cx="2682551"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METROLINK SERVICE</a:t>
            </a:r>
          </a:p>
        </p:txBody>
      </p:sp>
    </p:spTree>
    <p:extLst>
      <p:ext uri="{BB962C8B-B14F-4D97-AF65-F5344CB8AC3E}">
        <p14:creationId xmlns:p14="http://schemas.microsoft.com/office/powerpoint/2010/main" val="3738646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cial Trains/Bikes on Boar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BIKES ON BOARD</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Picture Placeholder 26">
            <a:extLst>
              <a:ext uri="{FF2B5EF4-FFF2-40B4-BE49-F238E27FC236}">
                <a16:creationId xmlns:a16="http://schemas.microsoft.com/office/drawing/2014/main" id="{EBE42023-A8E1-DD4D-BE77-9725395CC0C2}"/>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14" name="Content Placeholder 5">
            <a:extLst>
              <a:ext uri="{FF2B5EF4-FFF2-40B4-BE49-F238E27FC236}">
                <a16:creationId xmlns:a16="http://schemas.microsoft.com/office/drawing/2014/main" id="{4EA4E622-71F8-5347-B51B-0B245EC6B55D}"/>
              </a:ext>
            </a:extLst>
          </p:cNvPr>
          <p:cNvSpPr>
            <a:spLocks noGrp="1"/>
          </p:cNvSpPr>
          <p:nvPr>
            <p:ph sz="quarter" idx="16"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SPECIAL TRAINS</a:t>
            </a:r>
          </a:p>
        </p:txBody>
      </p:sp>
      <p:sp>
        <p:nvSpPr>
          <p:cNvPr id="3" name="Footer Placeholder 2">
            <a:extLst>
              <a:ext uri="{FF2B5EF4-FFF2-40B4-BE49-F238E27FC236}">
                <a16:creationId xmlns:a16="http://schemas.microsoft.com/office/drawing/2014/main" id="{2074F6CB-748E-DB4E-B1DE-AE0C7DB8F975}"/>
              </a:ext>
            </a:extLst>
          </p:cNvPr>
          <p:cNvSpPr>
            <a:spLocks noGrp="1"/>
          </p:cNvSpPr>
          <p:nvPr>
            <p:ph type="ftr" sz="quarter" idx="17"/>
          </p:nvPr>
        </p:nvSpPr>
        <p:spPr/>
        <p:txBody>
          <a:bodyPr/>
          <a:lstStyle>
            <a:lvl1pPr>
              <a:defRPr/>
            </a:lvl1pPr>
          </a:lstStyle>
          <a:p>
            <a:r>
              <a:rPr lang="en-US" dirty="0"/>
              <a:t>Section Title</a:t>
            </a:r>
          </a:p>
        </p:txBody>
      </p:sp>
      <p:sp>
        <p:nvSpPr>
          <p:cNvPr id="12" name="TextBox 11">
            <a:extLst>
              <a:ext uri="{FF2B5EF4-FFF2-40B4-BE49-F238E27FC236}">
                <a16:creationId xmlns:a16="http://schemas.microsoft.com/office/drawing/2014/main" id="{00952E74-8E95-3841-A3EC-0B305E2B373F}"/>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5" name="Text Placeholder 8">
            <a:extLst>
              <a:ext uri="{FF2B5EF4-FFF2-40B4-BE49-F238E27FC236}">
                <a16:creationId xmlns:a16="http://schemas.microsoft.com/office/drawing/2014/main" id="{151352E6-C715-3B42-96C8-E7AC6E666681}"/>
              </a:ext>
            </a:extLst>
          </p:cNvPr>
          <p:cNvSpPr>
            <a:spLocks noGrp="1"/>
          </p:cNvSpPr>
          <p:nvPr>
            <p:ph type="body" sz="quarter" idx="20" hasCustomPrompt="1"/>
          </p:nvPr>
        </p:nvSpPr>
        <p:spPr>
          <a:xfrm>
            <a:off x="1500272" y="5339112"/>
            <a:ext cx="5110594"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Most stations offer bike racks or bike locations for passengers</a:t>
            </a:r>
          </a:p>
          <a:p>
            <a:pPr lvl="0"/>
            <a:r>
              <a:rPr lang="en-US"/>
              <a:t>Each train car is designed to hold three bikes</a:t>
            </a:r>
          </a:p>
          <a:p>
            <a:pPr lvl="0"/>
            <a:r>
              <a:rPr lang="en-US"/>
              <a:t>Special Bike Cars are designated to hold 9 bikes on the lower level</a:t>
            </a:r>
          </a:p>
        </p:txBody>
      </p:sp>
      <p:sp>
        <p:nvSpPr>
          <p:cNvPr id="16" name="Slide Number Placeholder 5">
            <a:extLst>
              <a:ext uri="{FF2B5EF4-FFF2-40B4-BE49-F238E27FC236}">
                <a16:creationId xmlns:a16="http://schemas.microsoft.com/office/drawing/2014/main" id="{02EC2248-EB6D-A246-9608-F4EE9E18CF0C}"/>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3" name="Text Placeholder 5">
            <a:extLst>
              <a:ext uri="{FF2B5EF4-FFF2-40B4-BE49-F238E27FC236}">
                <a16:creationId xmlns:a16="http://schemas.microsoft.com/office/drawing/2014/main" id="{916F9053-59C8-4215-8449-86FCC475AD90}"/>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SPECIAL TRAINS</a:t>
            </a:r>
          </a:p>
        </p:txBody>
      </p:sp>
    </p:spTree>
    <p:extLst>
      <p:ext uri="{BB962C8B-B14F-4D97-AF65-F5344CB8AC3E}">
        <p14:creationId xmlns:p14="http://schemas.microsoft.com/office/powerpoint/2010/main" val="28632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an Trains/Angels Expres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ANGELS EXPRESS</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Picture Placeholder 26">
            <a:extLst>
              <a:ext uri="{FF2B5EF4-FFF2-40B4-BE49-F238E27FC236}">
                <a16:creationId xmlns:a16="http://schemas.microsoft.com/office/drawing/2014/main" id="{EBE42023-A8E1-DD4D-BE77-9725395CC0C2}"/>
              </a:ext>
            </a:extLst>
          </p:cNvPr>
          <p:cNvSpPr>
            <a:spLocks noGrp="1"/>
          </p:cNvSpPr>
          <p:nvPr>
            <p:ph type="pic" sz="quarter" idx="14"/>
          </p:nvPr>
        </p:nvSpPr>
        <p:spPr>
          <a:xfrm>
            <a:off x="7065280" y="5388058"/>
            <a:ext cx="1911095" cy="1252728"/>
          </a:xfrm>
          <a:prstGeom prst="rect">
            <a:avLst/>
          </a:prstGeom>
          <a:blipFill>
            <a:blip r:embed="rId3"/>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12" name="Content Placeholder 5">
            <a:extLst>
              <a:ext uri="{FF2B5EF4-FFF2-40B4-BE49-F238E27FC236}">
                <a16:creationId xmlns:a16="http://schemas.microsoft.com/office/drawing/2014/main" id="{6A5599A8-CF81-9844-AE37-9F951983C785}"/>
              </a:ext>
            </a:extLst>
          </p:cNvPr>
          <p:cNvSpPr>
            <a:spLocks noGrp="1"/>
          </p:cNvSpPr>
          <p:nvPr>
            <p:ph sz="quarter" idx="16"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FAN TRAINS</a:t>
            </a:r>
          </a:p>
        </p:txBody>
      </p:sp>
      <p:sp>
        <p:nvSpPr>
          <p:cNvPr id="3" name="Footer Placeholder 2">
            <a:extLst>
              <a:ext uri="{FF2B5EF4-FFF2-40B4-BE49-F238E27FC236}">
                <a16:creationId xmlns:a16="http://schemas.microsoft.com/office/drawing/2014/main" id="{1003663B-08E8-3C4C-80F1-6269B4088F0E}"/>
              </a:ext>
            </a:extLst>
          </p:cNvPr>
          <p:cNvSpPr>
            <a:spLocks noGrp="1"/>
          </p:cNvSpPr>
          <p:nvPr>
            <p:ph type="ftr" sz="quarter" idx="17"/>
          </p:nvPr>
        </p:nvSpPr>
        <p:spPr/>
        <p:txBody>
          <a:bodyPr/>
          <a:lstStyle>
            <a:lvl1pPr>
              <a:defRPr/>
            </a:lvl1pPr>
          </a:lstStyle>
          <a:p>
            <a:r>
              <a:rPr lang="en-US" dirty="0"/>
              <a:t>Section Title</a:t>
            </a:r>
          </a:p>
        </p:txBody>
      </p:sp>
      <p:sp>
        <p:nvSpPr>
          <p:cNvPr id="13" name="TextBox 12">
            <a:extLst>
              <a:ext uri="{FF2B5EF4-FFF2-40B4-BE49-F238E27FC236}">
                <a16:creationId xmlns:a16="http://schemas.microsoft.com/office/drawing/2014/main" id="{FAEC4959-086C-504B-9A21-AED74F91F50D}"/>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5" name="Text Placeholder 8">
            <a:extLst>
              <a:ext uri="{FF2B5EF4-FFF2-40B4-BE49-F238E27FC236}">
                <a16:creationId xmlns:a16="http://schemas.microsoft.com/office/drawing/2014/main" id="{02747AD8-B8BB-8148-AC93-5B9E2E03FAF9}"/>
              </a:ext>
            </a:extLst>
          </p:cNvPr>
          <p:cNvSpPr>
            <a:spLocks noGrp="1"/>
          </p:cNvSpPr>
          <p:nvPr>
            <p:ph type="body" sz="quarter" idx="20" hasCustomPrompt="1"/>
          </p:nvPr>
        </p:nvSpPr>
        <p:spPr>
          <a:xfrm>
            <a:off x="1500273" y="5339112"/>
            <a:ext cx="5320252"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Kids ride free — July &amp; August</a:t>
            </a:r>
          </a:p>
          <a:p>
            <a:pPr lvl="0"/>
            <a:r>
              <a:rPr lang="en-US"/>
              <a:t>Special game day tickets available</a:t>
            </a:r>
          </a:p>
          <a:p>
            <a:pPr lvl="0"/>
            <a:r>
              <a:rPr lang="en-US"/>
              <a:t>Station “Fan Fest” offers a chance to win Angels gear, (shirts, hats  more)</a:t>
            </a:r>
          </a:p>
        </p:txBody>
      </p:sp>
      <p:sp>
        <p:nvSpPr>
          <p:cNvPr id="16" name="Slide Number Placeholder 5">
            <a:extLst>
              <a:ext uri="{FF2B5EF4-FFF2-40B4-BE49-F238E27FC236}">
                <a16:creationId xmlns:a16="http://schemas.microsoft.com/office/drawing/2014/main" id="{92B181BC-06AB-064A-AF2B-67D7893FB223}"/>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4" name="Text Placeholder 5">
            <a:extLst>
              <a:ext uri="{FF2B5EF4-FFF2-40B4-BE49-F238E27FC236}">
                <a16:creationId xmlns:a16="http://schemas.microsoft.com/office/drawing/2014/main" id="{E1AE3276-EFBD-43B9-A126-8DEC95D05A1D}"/>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FAN TRAINS</a:t>
            </a:r>
          </a:p>
        </p:txBody>
      </p:sp>
    </p:spTree>
    <p:extLst>
      <p:ext uri="{BB962C8B-B14F-4D97-AF65-F5344CB8AC3E}">
        <p14:creationId xmlns:p14="http://schemas.microsoft.com/office/powerpoint/2010/main" val="3560637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eeknight Trains/Anaheim Duck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ANAHEIM DUCKS EXPRESS</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Picture Placeholder 26">
            <a:extLst>
              <a:ext uri="{FF2B5EF4-FFF2-40B4-BE49-F238E27FC236}">
                <a16:creationId xmlns:a16="http://schemas.microsoft.com/office/drawing/2014/main" id="{EBE42023-A8E1-DD4D-BE77-9725395CC0C2}"/>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14" name="Content Placeholder 5">
            <a:extLst>
              <a:ext uri="{FF2B5EF4-FFF2-40B4-BE49-F238E27FC236}">
                <a16:creationId xmlns:a16="http://schemas.microsoft.com/office/drawing/2014/main" id="{27E99255-845E-F346-830F-1E1AB6F4C463}"/>
              </a:ext>
            </a:extLst>
          </p:cNvPr>
          <p:cNvSpPr>
            <a:spLocks noGrp="1"/>
          </p:cNvSpPr>
          <p:nvPr>
            <p:ph sz="quarter" idx="16" hasCustomPrompt="1"/>
          </p:nvPr>
        </p:nvSpPr>
        <p:spPr>
          <a:xfrm>
            <a:off x="1086260" y="678598"/>
            <a:ext cx="2534271"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WEEKNIGHT TRAINS</a:t>
            </a:r>
          </a:p>
        </p:txBody>
      </p:sp>
      <p:sp>
        <p:nvSpPr>
          <p:cNvPr id="3" name="Footer Placeholder 2">
            <a:extLst>
              <a:ext uri="{FF2B5EF4-FFF2-40B4-BE49-F238E27FC236}">
                <a16:creationId xmlns:a16="http://schemas.microsoft.com/office/drawing/2014/main" id="{77CE6D69-E8A7-A942-BB7C-ADE377A2DA8E}"/>
              </a:ext>
            </a:extLst>
          </p:cNvPr>
          <p:cNvSpPr>
            <a:spLocks noGrp="1"/>
          </p:cNvSpPr>
          <p:nvPr>
            <p:ph type="ftr" sz="quarter" idx="17"/>
          </p:nvPr>
        </p:nvSpPr>
        <p:spPr/>
        <p:txBody>
          <a:bodyPr/>
          <a:lstStyle>
            <a:lvl1pPr>
              <a:defRPr/>
            </a:lvl1pPr>
          </a:lstStyle>
          <a:p>
            <a:r>
              <a:rPr lang="en-US" dirty="0"/>
              <a:t>Section Title</a:t>
            </a:r>
          </a:p>
        </p:txBody>
      </p:sp>
      <p:sp>
        <p:nvSpPr>
          <p:cNvPr id="12" name="TextBox 11">
            <a:extLst>
              <a:ext uri="{FF2B5EF4-FFF2-40B4-BE49-F238E27FC236}">
                <a16:creationId xmlns:a16="http://schemas.microsoft.com/office/drawing/2014/main" id="{44316E75-385E-D94C-9B4D-D25376E828CD}"/>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5" name="Text Placeholder 8">
            <a:extLst>
              <a:ext uri="{FF2B5EF4-FFF2-40B4-BE49-F238E27FC236}">
                <a16:creationId xmlns:a16="http://schemas.microsoft.com/office/drawing/2014/main" id="{7E26CC07-DDBF-FE4B-8707-B5DE16EC48A4}"/>
              </a:ext>
            </a:extLst>
          </p:cNvPr>
          <p:cNvSpPr>
            <a:spLocks noGrp="1"/>
          </p:cNvSpPr>
          <p:nvPr>
            <p:ph type="body" sz="quarter" idx="20" hasCustomPrompt="1"/>
          </p:nvPr>
        </p:nvSpPr>
        <p:spPr>
          <a:xfrm>
            <a:off x="1500272" y="5339112"/>
            <a:ext cx="5394799"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Special weeknight train service to and from Dicks games</a:t>
            </a:r>
          </a:p>
          <a:p>
            <a:pPr lvl="0"/>
            <a:r>
              <a:rPr lang="en-US"/>
              <a:t>Fans can take the train to 17 weekday home games</a:t>
            </a:r>
          </a:p>
          <a:p>
            <a:pPr lvl="0"/>
            <a:r>
              <a:rPr lang="en-US"/>
              <a:t>Special game day tickets available</a:t>
            </a:r>
          </a:p>
        </p:txBody>
      </p:sp>
      <p:sp>
        <p:nvSpPr>
          <p:cNvPr id="16" name="Slide Number Placeholder 5">
            <a:extLst>
              <a:ext uri="{FF2B5EF4-FFF2-40B4-BE49-F238E27FC236}">
                <a16:creationId xmlns:a16="http://schemas.microsoft.com/office/drawing/2014/main" id="{C788AB1F-510D-1B47-B2F2-A1CF6FF2B6C2}"/>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3" name="Text Placeholder 5">
            <a:extLst>
              <a:ext uri="{FF2B5EF4-FFF2-40B4-BE49-F238E27FC236}">
                <a16:creationId xmlns:a16="http://schemas.microsoft.com/office/drawing/2014/main" id="{76A4A182-C7E5-427D-8E1B-1D889D835E83}"/>
              </a:ext>
            </a:extLst>
          </p:cNvPr>
          <p:cNvSpPr>
            <a:spLocks noGrp="1"/>
          </p:cNvSpPr>
          <p:nvPr>
            <p:ph type="body" sz="quarter" idx="21" hasCustomPrompt="1"/>
          </p:nvPr>
        </p:nvSpPr>
        <p:spPr>
          <a:xfrm>
            <a:off x="1086260" y="670661"/>
            <a:ext cx="2534271"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WEEKNIGHT TRAINS</a:t>
            </a:r>
          </a:p>
        </p:txBody>
      </p:sp>
    </p:spTree>
    <p:extLst>
      <p:ext uri="{BB962C8B-B14F-4D97-AF65-F5344CB8AC3E}">
        <p14:creationId xmlns:p14="http://schemas.microsoft.com/office/powerpoint/2010/main" val="1608959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stinations/San Juan Capistran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SAN JUAN CAPISTRANO</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9" name="Content Placeholder 5">
            <a:extLst>
              <a:ext uri="{FF2B5EF4-FFF2-40B4-BE49-F238E27FC236}">
                <a16:creationId xmlns:a16="http://schemas.microsoft.com/office/drawing/2014/main" id="{4E76A6A0-773E-7448-BE12-059E5F5E9A4B}"/>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DESTINATIONS</a:t>
            </a:r>
          </a:p>
        </p:txBody>
      </p:sp>
      <p:sp>
        <p:nvSpPr>
          <p:cNvPr id="3" name="Footer Placeholder 2">
            <a:extLst>
              <a:ext uri="{FF2B5EF4-FFF2-40B4-BE49-F238E27FC236}">
                <a16:creationId xmlns:a16="http://schemas.microsoft.com/office/drawing/2014/main" id="{924AD280-F8D6-9146-937C-B4ED41831E86}"/>
              </a:ext>
            </a:extLst>
          </p:cNvPr>
          <p:cNvSpPr>
            <a:spLocks noGrp="1"/>
          </p:cNvSpPr>
          <p:nvPr>
            <p:ph type="ftr" sz="quarter" idx="16"/>
          </p:nvPr>
        </p:nvSpPr>
        <p:spPr/>
        <p:txBody>
          <a:bodyPr/>
          <a:lstStyle>
            <a:lvl1pPr>
              <a:defRPr/>
            </a:lvl1pPr>
          </a:lstStyle>
          <a:p>
            <a:r>
              <a:rPr lang="en-US" dirty="0"/>
              <a:t>Section Title</a:t>
            </a:r>
          </a:p>
        </p:txBody>
      </p:sp>
      <p:sp>
        <p:nvSpPr>
          <p:cNvPr id="10" name="TextBox 9">
            <a:extLst>
              <a:ext uri="{FF2B5EF4-FFF2-40B4-BE49-F238E27FC236}">
                <a16:creationId xmlns:a16="http://schemas.microsoft.com/office/drawing/2014/main" id="{7912356E-5157-5E4B-B3F2-7C2298390C1D}"/>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1B044E9C-1407-4443-84C9-EF11EE3F890B}"/>
              </a:ext>
            </a:extLst>
          </p:cNvPr>
          <p:cNvSpPr>
            <a:spLocks noGrp="1"/>
          </p:cNvSpPr>
          <p:nvPr>
            <p:ph type="body" sz="quarter" idx="20" hasCustomPrompt="1"/>
          </p:nvPr>
        </p:nvSpPr>
        <p:spPr>
          <a:xfrm>
            <a:off x="1500273" y="5339112"/>
            <a:ext cx="7724294"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WHAT TO DO: Historic Mission, Shopping, Restaurants, Petting Zoo and more</a:t>
            </a:r>
          </a:p>
          <a:p>
            <a:pPr lvl="0"/>
            <a:r>
              <a:rPr lang="en-US"/>
              <a:t>HOW TO GET THERE: Orange County &amp; Inland Empire-Orange County lines</a:t>
            </a:r>
          </a:p>
          <a:p>
            <a:pPr lvl="0"/>
            <a:r>
              <a:rPr lang="en-US"/>
              <a:t>FARE: $10 Weekend Day Pass on either Saturday or Sunday for unlimited riders</a:t>
            </a:r>
          </a:p>
        </p:txBody>
      </p:sp>
      <p:sp>
        <p:nvSpPr>
          <p:cNvPr id="14" name="Slide Number Placeholder 5">
            <a:extLst>
              <a:ext uri="{FF2B5EF4-FFF2-40B4-BE49-F238E27FC236}">
                <a16:creationId xmlns:a16="http://schemas.microsoft.com/office/drawing/2014/main" id="{42316032-EAE7-1E44-A70E-1B1E60A60C44}"/>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2" name="Text Placeholder 5">
            <a:extLst>
              <a:ext uri="{FF2B5EF4-FFF2-40B4-BE49-F238E27FC236}">
                <a16:creationId xmlns:a16="http://schemas.microsoft.com/office/drawing/2014/main" id="{B4A66708-0C6E-4468-8382-21FD8135E952}"/>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DESTINATIONS</a:t>
            </a:r>
          </a:p>
        </p:txBody>
      </p:sp>
    </p:spTree>
    <p:extLst>
      <p:ext uri="{BB962C8B-B14F-4D97-AF65-F5344CB8AC3E}">
        <p14:creationId xmlns:p14="http://schemas.microsoft.com/office/powerpoint/2010/main" val="1820120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jects/High Speed Rai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HIGH SPEED RAIL</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2" name="Content Placeholder 5">
            <a:extLst>
              <a:ext uri="{FF2B5EF4-FFF2-40B4-BE49-F238E27FC236}">
                <a16:creationId xmlns:a16="http://schemas.microsoft.com/office/drawing/2014/main" id="{BC2E325D-9B9F-744C-A7F2-123EDA294FBC}"/>
              </a:ext>
            </a:extLst>
          </p:cNvPr>
          <p:cNvSpPr>
            <a:spLocks noGrp="1"/>
          </p:cNvSpPr>
          <p:nvPr>
            <p:ph sz="quarter" idx="14"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PROJECTS</a:t>
            </a:r>
          </a:p>
        </p:txBody>
      </p:sp>
      <p:sp>
        <p:nvSpPr>
          <p:cNvPr id="3" name="Footer Placeholder 2">
            <a:extLst>
              <a:ext uri="{FF2B5EF4-FFF2-40B4-BE49-F238E27FC236}">
                <a16:creationId xmlns:a16="http://schemas.microsoft.com/office/drawing/2014/main" id="{A2572286-D7E8-314E-A3E4-D82C99FD0FFB}"/>
              </a:ext>
            </a:extLst>
          </p:cNvPr>
          <p:cNvSpPr>
            <a:spLocks noGrp="1"/>
          </p:cNvSpPr>
          <p:nvPr>
            <p:ph type="ftr" sz="quarter" idx="16"/>
          </p:nvPr>
        </p:nvSpPr>
        <p:spPr/>
        <p:txBody>
          <a:bodyPr/>
          <a:lstStyle>
            <a:lvl1pPr>
              <a:defRPr/>
            </a:lvl1pPr>
          </a:lstStyle>
          <a:p>
            <a:r>
              <a:rPr lang="en-US" dirty="0"/>
              <a:t>Section Title</a:t>
            </a:r>
          </a:p>
        </p:txBody>
      </p:sp>
      <p:sp>
        <p:nvSpPr>
          <p:cNvPr id="9" name="TextBox 8">
            <a:extLst>
              <a:ext uri="{FF2B5EF4-FFF2-40B4-BE49-F238E27FC236}">
                <a16:creationId xmlns:a16="http://schemas.microsoft.com/office/drawing/2014/main" id="{B8F7671C-4D3A-094F-9521-343356002F80}"/>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EE7B1135-D837-5F42-A16F-9B8F92F35237}"/>
              </a:ext>
            </a:extLst>
          </p:cNvPr>
          <p:cNvSpPr>
            <a:spLocks noGrp="1"/>
          </p:cNvSpPr>
          <p:nvPr>
            <p:ph type="body" sz="quarter" idx="20" hasCustomPrompt="1"/>
          </p:nvPr>
        </p:nvSpPr>
        <p:spPr>
          <a:xfrm>
            <a:off x="1500273" y="5339112"/>
            <a:ext cx="7478835"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Current status of High Speed Rail</a:t>
            </a:r>
          </a:p>
          <a:p>
            <a:pPr lvl="0"/>
            <a:r>
              <a:rPr lang="en-US"/>
              <a:t>Funding importance</a:t>
            </a:r>
          </a:p>
          <a:p>
            <a:pPr lvl="0"/>
            <a:r>
              <a:rPr lang="en-US"/>
              <a:t>Critical projects such as LINK US</a:t>
            </a:r>
          </a:p>
          <a:p>
            <a:pPr lvl="0"/>
            <a:r>
              <a:rPr lang="en-US"/>
              <a:t>Next Steps for Metrolink</a:t>
            </a:r>
          </a:p>
        </p:txBody>
      </p:sp>
      <p:sp>
        <p:nvSpPr>
          <p:cNvPr id="14" name="Slide Number Placeholder 5">
            <a:extLst>
              <a:ext uri="{FF2B5EF4-FFF2-40B4-BE49-F238E27FC236}">
                <a16:creationId xmlns:a16="http://schemas.microsoft.com/office/drawing/2014/main" id="{6AD95448-5173-9440-90BC-54E85A62BAA4}"/>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0" name="Text Placeholder 5">
            <a:extLst>
              <a:ext uri="{FF2B5EF4-FFF2-40B4-BE49-F238E27FC236}">
                <a16:creationId xmlns:a16="http://schemas.microsoft.com/office/drawing/2014/main" id="{987125F8-98E0-470E-95EA-E43810C1994E}"/>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PROJECTS</a:t>
            </a:r>
          </a:p>
        </p:txBody>
      </p:sp>
    </p:spTree>
    <p:extLst>
      <p:ext uri="{BB962C8B-B14F-4D97-AF65-F5344CB8AC3E}">
        <p14:creationId xmlns:p14="http://schemas.microsoft.com/office/powerpoint/2010/main" val="4213402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ORE: Integrated System #1">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2" name="Title 1">
            <a:extLst>
              <a:ext uri="{FF2B5EF4-FFF2-40B4-BE49-F238E27FC236}">
                <a16:creationId xmlns:a16="http://schemas.microsoft.com/office/drawing/2014/main" id="{22BCD06A-2B18-1844-9403-B0B157B22A22}"/>
              </a:ext>
            </a:extLst>
          </p:cNvPr>
          <p:cNvSpPr>
            <a:spLocks noGrp="1"/>
          </p:cNvSpPr>
          <p:nvPr>
            <p:ph type="ctrTitle" hasCustomPrompt="1"/>
          </p:nvPr>
        </p:nvSpPr>
        <p:spPr>
          <a:xfrm>
            <a:off x="754380" y="1131615"/>
            <a:ext cx="6560821"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INTEGRATED SYSTEM</a:t>
            </a:r>
          </a:p>
        </p:txBody>
      </p:sp>
      <p:pic>
        <p:nvPicPr>
          <p:cNvPr id="15" name="Picture 14">
            <a:extLst>
              <a:ext uri="{FF2B5EF4-FFF2-40B4-BE49-F238E27FC236}">
                <a16:creationId xmlns:a16="http://schemas.microsoft.com/office/drawing/2014/main" id="{41DA3289-248E-2A44-BFFB-3C5427218EAA}"/>
              </a:ext>
            </a:extLst>
          </p:cNvPr>
          <p:cNvPicPr>
            <a:picLocks noChangeAspect="1"/>
          </p:cNvPicPr>
          <p:nvPr userDrawn="1"/>
        </p:nvPicPr>
        <p:blipFill>
          <a:blip r:embed="rId3"/>
          <a:stretch>
            <a:fillRect/>
          </a:stretch>
        </p:blipFill>
        <p:spPr>
          <a:xfrm>
            <a:off x="7526954" y="659427"/>
            <a:ext cx="1705751" cy="766419"/>
          </a:xfrm>
          <a:prstGeom prst="rect">
            <a:avLst/>
          </a:prstGeom>
        </p:spPr>
      </p:pic>
      <p:sp>
        <p:nvSpPr>
          <p:cNvPr id="9" name="Content Placeholder 5">
            <a:extLst>
              <a:ext uri="{FF2B5EF4-FFF2-40B4-BE49-F238E27FC236}">
                <a16:creationId xmlns:a16="http://schemas.microsoft.com/office/drawing/2014/main" id="{1D5CC1A9-E4FE-FB4E-985B-C8EC65EFDE71}"/>
              </a:ext>
            </a:extLst>
          </p:cNvPr>
          <p:cNvSpPr>
            <a:spLocks noGrp="1"/>
          </p:cNvSpPr>
          <p:nvPr>
            <p:ph sz="quarter" idx="14" hasCustomPrompt="1"/>
          </p:nvPr>
        </p:nvSpPr>
        <p:spPr>
          <a:xfrm>
            <a:off x="1086261" y="678598"/>
            <a:ext cx="2299490"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PROGRAM: SCORE</a:t>
            </a:r>
          </a:p>
        </p:txBody>
      </p:sp>
      <p:sp>
        <p:nvSpPr>
          <p:cNvPr id="2" name="Footer Placeholder 1">
            <a:extLst>
              <a:ext uri="{FF2B5EF4-FFF2-40B4-BE49-F238E27FC236}">
                <a16:creationId xmlns:a16="http://schemas.microsoft.com/office/drawing/2014/main" id="{B5867758-0380-DD41-A31A-F990C55B8B7C}"/>
              </a:ext>
            </a:extLst>
          </p:cNvPr>
          <p:cNvSpPr>
            <a:spLocks noGrp="1"/>
          </p:cNvSpPr>
          <p:nvPr>
            <p:ph type="ftr" sz="quarter" idx="16"/>
          </p:nvPr>
        </p:nvSpPr>
        <p:spPr/>
        <p:txBody>
          <a:bodyPr/>
          <a:lstStyle>
            <a:lvl1pPr>
              <a:defRPr/>
            </a:lvl1pPr>
          </a:lstStyle>
          <a:p>
            <a:r>
              <a:rPr lang="en-US" dirty="0"/>
              <a:t>Section Title</a:t>
            </a:r>
          </a:p>
        </p:txBody>
      </p:sp>
      <p:sp>
        <p:nvSpPr>
          <p:cNvPr id="10" name="TextBox 9">
            <a:extLst>
              <a:ext uri="{FF2B5EF4-FFF2-40B4-BE49-F238E27FC236}">
                <a16:creationId xmlns:a16="http://schemas.microsoft.com/office/drawing/2014/main" id="{D2DFF521-BE06-4543-B036-C40B081DF8BD}"/>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9" name="Text Placeholder 8">
            <a:extLst>
              <a:ext uri="{FF2B5EF4-FFF2-40B4-BE49-F238E27FC236}">
                <a16:creationId xmlns:a16="http://schemas.microsoft.com/office/drawing/2014/main" id="{335C535A-C627-4C4E-972F-9A5DF8EEBB7F}"/>
              </a:ext>
            </a:extLst>
          </p:cNvPr>
          <p:cNvSpPr>
            <a:spLocks noGrp="1"/>
          </p:cNvSpPr>
          <p:nvPr>
            <p:ph type="body" sz="quarter" idx="20" hasCustomPrompt="1"/>
          </p:nvPr>
        </p:nvSpPr>
        <p:spPr>
          <a:xfrm>
            <a:off x="1500273" y="5339112"/>
            <a:ext cx="7493825"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$10 year, $10 billion plan to improve Metrolink</a:t>
            </a:r>
          </a:p>
          <a:p>
            <a:pPr lvl="0"/>
            <a:r>
              <a:rPr lang="en-US"/>
              <a:t>More frequent reliable train service across the region</a:t>
            </a:r>
          </a:p>
          <a:p>
            <a:pPr lvl="0"/>
            <a:r>
              <a:rPr lang="en-US"/>
              <a:t>Supported by SB1 and TIRCP grants</a:t>
            </a:r>
          </a:p>
        </p:txBody>
      </p:sp>
      <p:sp>
        <p:nvSpPr>
          <p:cNvPr id="13" name="Slide Number Placeholder 5">
            <a:extLst>
              <a:ext uri="{FF2B5EF4-FFF2-40B4-BE49-F238E27FC236}">
                <a16:creationId xmlns:a16="http://schemas.microsoft.com/office/drawing/2014/main" id="{B3D529C8-4818-7645-A159-FBD54B23C215}"/>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1" name="Text Placeholder 5">
            <a:extLst>
              <a:ext uri="{FF2B5EF4-FFF2-40B4-BE49-F238E27FC236}">
                <a16:creationId xmlns:a16="http://schemas.microsoft.com/office/drawing/2014/main" id="{86E442FF-F49E-4A5A-96EC-1C25A1F1BE7B}"/>
              </a:ext>
            </a:extLst>
          </p:cNvPr>
          <p:cNvSpPr>
            <a:spLocks noGrp="1"/>
          </p:cNvSpPr>
          <p:nvPr>
            <p:ph type="body" sz="quarter" idx="21" hasCustomPrompt="1"/>
          </p:nvPr>
        </p:nvSpPr>
        <p:spPr>
          <a:xfrm>
            <a:off x="1086261" y="670661"/>
            <a:ext cx="2299490"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SCORE PROGRAM</a:t>
            </a:r>
          </a:p>
        </p:txBody>
      </p:sp>
    </p:spTree>
    <p:extLst>
      <p:ext uri="{BB962C8B-B14F-4D97-AF65-F5344CB8AC3E}">
        <p14:creationId xmlns:p14="http://schemas.microsoft.com/office/powerpoint/2010/main" val="3503893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ORE: Integrated System #2">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2" name="Title 1">
            <a:extLst>
              <a:ext uri="{FF2B5EF4-FFF2-40B4-BE49-F238E27FC236}">
                <a16:creationId xmlns:a16="http://schemas.microsoft.com/office/drawing/2014/main" id="{22BCD06A-2B18-1844-9403-B0B157B22A22}"/>
              </a:ext>
            </a:extLst>
          </p:cNvPr>
          <p:cNvSpPr>
            <a:spLocks noGrp="1"/>
          </p:cNvSpPr>
          <p:nvPr>
            <p:ph type="ctrTitle" hasCustomPrompt="1"/>
          </p:nvPr>
        </p:nvSpPr>
        <p:spPr>
          <a:xfrm>
            <a:off x="754380" y="1131615"/>
            <a:ext cx="6560821"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INTEGRATED SYSTEM</a:t>
            </a:r>
          </a:p>
        </p:txBody>
      </p:sp>
      <p:pic>
        <p:nvPicPr>
          <p:cNvPr id="15" name="Picture 14">
            <a:extLst>
              <a:ext uri="{FF2B5EF4-FFF2-40B4-BE49-F238E27FC236}">
                <a16:creationId xmlns:a16="http://schemas.microsoft.com/office/drawing/2014/main" id="{41DA3289-248E-2A44-BFFB-3C5427218EAA}"/>
              </a:ext>
            </a:extLst>
          </p:cNvPr>
          <p:cNvPicPr>
            <a:picLocks noChangeAspect="1"/>
          </p:cNvPicPr>
          <p:nvPr userDrawn="1"/>
        </p:nvPicPr>
        <p:blipFill>
          <a:blip r:embed="rId3"/>
          <a:stretch>
            <a:fillRect/>
          </a:stretch>
        </p:blipFill>
        <p:spPr>
          <a:xfrm>
            <a:off x="7526954" y="659427"/>
            <a:ext cx="1705751" cy="766419"/>
          </a:xfrm>
          <a:prstGeom prst="rect">
            <a:avLst/>
          </a:prstGeom>
        </p:spPr>
      </p:pic>
      <p:sp>
        <p:nvSpPr>
          <p:cNvPr id="2" name="Footer Placeholder 1">
            <a:extLst>
              <a:ext uri="{FF2B5EF4-FFF2-40B4-BE49-F238E27FC236}">
                <a16:creationId xmlns:a16="http://schemas.microsoft.com/office/drawing/2014/main" id="{577D2BD6-A926-7549-BC92-B66C1F927E7C}"/>
              </a:ext>
            </a:extLst>
          </p:cNvPr>
          <p:cNvSpPr>
            <a:spLocks noGrp="1"/>
          </p:cNvSpPr>
          <p:nvPr>
            <p:ph type="ftr" sz="quarter" idx="16"/>
          </p:nvPr>
        </p:nvSpPr>
        <p:spPr/>
        <p:txBody>
          <a:bodyPr/>
          <a:lstStyle>
            <a:lvl1pPr>
              <a:defRPr/>
            </a:lvl1pPr>
          </a:lstStyle>
          <a:p>
            <a:r>
              <a:rPr lang="en-US" dirty="0"/>
              <a:t>Section Title</a:t>
            </a:r>
          </a:p>
        </p:txBody>
      </p:sp>
      <p:sp>
        <p:nvSpPr>
          <p:cNvPr id="10" name="TextBox 9">
            <a:extLst>
              <a:ext uri="{FF2B5EF4-FFF2-40B4-BE49-F238E27FC236}">
                <a16:creationId xmlns:a16="http://schemas.microsoft.com/office/drawing/2014/main" id="{4690A745-9BC3-0747-AE30-8E8D8FE4800B}"/>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1507F961-130E-264E-8E0D-C645547E6B5E}"/>
              </a:ext>
            </a:extLst>
          </p:cNvPr>
          <p:cNvSpPr>
            <a:spLocks noGrp="1"/>
          </p:cNvSpPr>
          <p:nvPr>
            <p:ph type="body" sz="quarter" idx="20" hasCustomPrompt="1"/>
          </p:nvPr>
        </p:nvSpPr>
        <p:spPr>
          <a:xfrm>
            <a:off x="1500274" y="5339112"/>
            <a:ext cx="7448854"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Improves and adds tracks for more, reliable train service</a:t>
            </a:r>
          </a:p>
          <a:p>
            <a:pPr lvl="0"/>
            <a:r>
              <a:rPr lang="en-US"/>
              <a:t>Options for dedicated freight tracks to protect trade corridor</a:t>
            </a:r>
          </a:p>
          <a:p>
            <a:pPr lvl="0"/>
            <a:r>
              <a:rPr lang="en-US"/>
              <a:t>Upgrades crossings, enhancing safety and enabling more Quiet Zones</a:t>
            </a:r>
          </a:p>
        </p:txBody>
      </p:sp>
      <p:sp>
        <p:nvSpPr>
          <p:cNvPr id="14" name="Slide Number Placeholder 5">
            <a:extLst>
              <a:ext uri="{FF2B5EF4-FFF2-40B4-BE49-F238E27FC236}">
                <a16:creationId xmlns:a16="http://schemas.microsoft.com/office/drawing/2014/main" id="{423DFAA3-969E-3147-AC62-567B9FBDFF4D}"/>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6" name="Content Placeholder 5">
            <a:extLst>
              <a:ext uri="{FF2B5EF4-FFF2-40B4-BE49-F238E27FC236}">
                <a16:creationId xmlns:a16="http://schemas.microsoft.com/office/drawing/2014/main" id="{68A843B0-6D23-9D4B-AEFF-BCE29C48A2C4}"/>
              </a:ext>
            </a:extLst>
          </p:cNvPr>
          <p:cNvSpPr>
            <a:spLocks noGrp="1"/>
          </p:cNvSpPr>
          <p:nvPr>
            <p:ph sz="quarter" idx="14" hasCustomPrompt="1"/>
          </p:nvPr>
        </p:nvSpPr>
        <p:spPr>
          <a:xfrm>
            <a:off x="1086261" y="678598"/>
            <a:ext cx="2299490"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PROGRAM: SCORE</a:t>
            </a:r>
          </a:p>
        </p:txBody>
      </p:sp>
      <p:sp>
        <p:nvSpPr>
          <p:cNvPr id="11" name="Text Placeholder 5">
            <a:extLst>
              <a:ext uri="{FF2B5EF4-FFF2-40B4-BE49-F238E27FC236}">
                <a16:creationId xmlns:a16="http://schemas.microsoft.com/office/drawing/2014/main" id="{36EF9A74-BC52-4565-B314-4D3151EED50D}"/>
              </a:ext>
            </a:extLst>
          </p:cNvPr>
          <p:cNvSpPr>
            <a:spLocks noGrp="1"/>
          </p:cNvSpPr>
          <p:nvPr>
            <p:ph type="body" sz="quarter" idx="21" hasCustomPrompt="1"/>
          </p:nvPr>
        </p:nvSpPr>
        <p:spPr>
          <a:xfrm>
            <a:off x="1086261" y="670661"/>
            <a:ext cx="2299490"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SCORE PROGRAM</a:t>
            </a:r>
          </a:p>
        </p:txBody>
      </p:sp>
    </p:spTree>
    <p:extLst>
      <p:ext uri="{BB962C8B-B14F-4D97-AF65-F5344CB8AC3E}">
        <p14:creationId xmlns:p14="http://schemas.microsoft.com/office/powerpoint/2010/main" val="4016880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ph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4000" b="0" spc="250" baseline="0">
                <a:solidFill>
                  <a:schemeClr val="tx1"/>
                </a:solidFill>
                <a:latin typeface="Berthold Akzidenz Grotesk Light" panose="020B0400000000000000" pitchFamily="34" charset="0"/>
              </a:defRPr>
            </a:lvl1pPr>
          </a:lstStyle>
          <a:p>
            <a:r>
              <a:rPr lang="en-US"/>
              <a:t>TITLE</a:t>
            </a:r>
          </a:p>
        </p:txBody>
      </p:sp>
      <p:sp>
        <p:nvSpPr>
          <p:cNvPr id="6" name="Slide Number Placeholder 5"/>
          <p:cNvSpPr>
            <a:spLocks noGrp="1"/>
          </p:cNvSpPr>
          <p:nvPr>
            <p:ph type="sldNum" sz="quarter" idx="12"/>
          </p:nvPr>
        </p:nvSpPr>
        <p:spPr>
          <a:xfrm>
            <a:off x="9329814" y="7203866"/>
            <a:ext cx="469093" cy="413808"/>
          </a:xfrm>
          <a:prstGeom prst="rect">
            <a:avLst/>
          </a:prstGeom>
        </p:spPr>
        <p:txBody>
          <a:bodyPr/>
          <a:lstStyle>
            <a:lvl1pPr>
              <a:defRPr sz="1000" baseline="0">
                <a:solidFill>
                  <a:schemeClr val="bg1"/>
                </a:solidFill>
                <a:latin typeface="Berthold Akzidenz Grotesk Light" panose="020B0400000000000000" pitchFamily="34" charset="0"/>
              </a:defRPr>
            </a:lvl1pPr>
          </a:lstStyle>
          <a:p>
            <a:fld id="{0D63DF01-F109-1D42-8613-A24BF6CCAD29}" type="slidenum">
              <a:rPr lang="en-US" smtClean="0"/>
              <a:pPr/>
              <a:t>‹#›</a:t>
            </a:fld>
            <a:endParaRPr lang="en-US" dirty="0"/>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F4E1B987-B88C-2E41-B4CA-2CAF53AC1D9D}"/>
              </a:ext>
            </a:extLst>
          </p:cNvPr>
          <p:cNvSpPr/>
          <p:nvPr userDrawn="1"/>
        </p:nvSpPr>
        <p:spPr>
          <a:xfrm>
            <a:off x="1085645" y="678598"/>
            <a:ext cx="1391318" cy="37214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8" name="Text Placeholder 2">
            <a:extLst>
              <a:ext uri="{FF2B5EF4-FFF2-40B4-BE49-F238E27FC236}">
                <a16:creationId xmlns:a16="http://schemas.microsoft.com/office/drawing/2014/main" id="{F9E3C005-53AB-334C-B8F0-2F7064176114}"/>
              </a:ext>
            </a:extLst>
          </p:cNvPr>
          <p:cNvSpPr>
            <a:spLocks noGrp="1"/>
          </p:cNvSpPr>
          <p:nvPr>
            <p:ph type="body" idx="1" hasCustomPrompt="1"/>
          </p:nvPr>
        </p:nvSpPr>
        <p:spPr>
          <a:xfrm>
            <a:off x="1085643" y="679769"/>
            <a:ext cx="1391318" cy="370970"/>
          </a:xfrm>
          <a:prstGeom prst="rect">
            <a:avLst/>
          </a:prstGeom>
        </p:spPr>
        <p:txBody>
          <a:bodyPr/>
          <a:lstStyle>
            <a:lvl1pPr marL="283451" indent="-192015" algn="ctr">
              <a:lnSpc>
                <a:spcPct val="150000"/>
              </a:lnSpc>
              <a:spcBef>
                <a:spcPts val="1200"/>
              </a:spcBef>
              <a:buNone/>
              <a:defRPr sz="1000" b="1" i="0" spc="300" baseline="0">
                <a:solidFill>
                  <a:schemeClr val="bg1"/>
                </a:solidFill>
                <a:latin typeface="Akzidenz Grotesk BE" panose="020B0500000000000000" pitchFamily="34" charset="0"/>
              </a:defRPr>
            </a:lvl1pPr>
            <a:lvl2pPr marL="502895" indent="0">
              <a:buNone/>
              <a:defRPr sz="2200">
                <a:solidFill>
                  <a:schemeClr val="tx1">
                    <a:tint val="75000"/>
                  </a:schemeClr>
                </a:solidFill>
              </a:defRPr>
            </a:lvl2pPr>
            <a:lvl3pPr marL="1005791" indent="0">
              <a:buNone/>
              <a:defRPr sz="1980">
                <a:solidFill>
                  <a:schemeClr val="tx1">
                    <a:tint val="75000"/>
                  </a:schemeClr>
                </a:solidFill>
              </a:defRPr>
            </a:lvl3pPr>
            <a:lvl4pPr marL="1508686" indent="0">
              <a:buNone/>
              <a:defRPr sz="1760">
                <a:solidFill>
                  <a:schemeClr val="tx1">
                    <a:tint val="75000"/>
                  </a:schemeClr>
                </a:solidFill>
              </a:defRPr>
            </a:lvl4pPr>
            <a:lvl5pPr marL="2011581" indent="0">
              <a:buNone/>
              <a:defRPr sz="1760">
                <a:solidFill>
                  <a:schemeClr val="tx1">
                    <a:tint val="75000"/>
                  </a:schemeClr>
                </a:solidFill>
              </a:defRPr>
            </a:lvl5pPr>
            <a:lvl6pPr marL="2514476" indent="0">
              <a:buNone/>
              <a:defRPr sz="1760">
                <a:solidFill>
                  <a:schemeClr val="tx1">
                    <a:tint val="75000"/>
                  </a:schemeClr>
                </a:solidFill>
              </a:defRPr>
            </a:lvl6pPr>
            <a:lvl7pPr marL="3017373" indent="0">
              <a:buNone/>
              <a:defRPr sz="1760">
                <a:solidFill>
                  <a:schemeClr val="tx1">
                    <a:tint val="75000"/>
                  </a:schemeClr>
                </a:solidFill>
              </a:defRPr>
            </a:lvl7pPr>
            <a:lvl8pPr marL="3520268" indent="0">
              <a:buNone/>
              <a:defRPr sz="1760">
                <a:solidFill>
                  <a:schemeClr val="tx1">
                    <a:tint val="75000"/>
                  </a:schemeClr>
                </a:solidFill>
              </a:defRPr>
            </a:lvl8pPr>
            <a:lvl9pPr marL="4023163" indent="0">
              <a:buNone/>
              <a:defRPr sz="1760">
                <a:solidFill>
                  <a:schemeClr val="tx1">
                    <a:tint val="75000"/>
                  </a:schemeClr>
                </a:solidFill>
              </a:defRPr>
            </a:lvl9pPr>
          </a:lstStyle>
          <a:p>
            <a:pPr lvl="0"/>
            <a:r>
              <a:rPr lang="en-US"/>
              <a:t>CATEGORY</a:t>
            </a:r>
          </a:p>
        </p:txBody>
      </p:sp>
    </p:spTree>
    <p:extLst>
      <p:ext uri="{BB962C8B-B14F-4D97-AF65-F5344CB8AC3E}">
        <p14:creationId xmlns:p14="http://schemas.microsoft.com/office/powerpoint/2010/main" val="1134340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ORE: Integrated System #3 - 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C6DBEC-1724-0043-98C4-CAEFA9F2BE95}"/>
              </a:ext>
            </a:extLst>
          </p:cNvPr>
          <p:cNvPicPr>
            <a:picLocks noChangeAspect="1"/>
          </p:cNvPicPr>
          <p:nvPr userDrawn="1"/>
        </p:nvPicPr>
        <p:blipFill>
          <a:blip r:embed="rId3"/>
          <a:stretch>
            <a:fillRect/>
          </a:stretch>
        </p:blipFill>
        <p:spPr>
          <a:xfrm>
            <a:off x="7526954" y="659427"/>
            <a:ext cx="1705751" cy="766419"/>
          </a:xfrm>
          <a:prstGeom prst="rect">
            <a:avLst/>
          </a:prstGeom>
        </p:spPr>
      </p:pic>
      <p:sp>
        <p:nvSpPr>
          <p:cNvPr id="15" name="Title 1">
            <a:extLst>
              <a:ext uri="{FF2B5EF4-FFF2-40B4-BE49-F238E27FC236}">
                <a16:creationId xmlns:a16="http://schemas.microsoft.com/office/drawing/2014/main" id="{22CCF926-CFE0-D242-8AD0-6B79F18688F7}"/>
              </a:ext>
            </a:extLst>
          </p:cNvPr>
          <p:cNvSpPr>
            <a:spLocks noGrp="1"/>
          </p:cNvSpPr>
          <p:nvPr>
            <p:ph type="ctrTitle" hasCustomPrompt="1"/>
          </p:nvPr>
        </p:nvSpPr>
        <p:spPr>
          <a:xfrm>
            <a:off x="754380" y="1131615"/>
            <a:ext cx="6560821"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INTEGRATED SYSTEM</a:t>
            </a:r>
          </a:p>
        </p:txBody>
      </p:sp>
      <p:sp>
        <p:nvSpPr>
          <p:cNvPr id="3" name="Picture Placeholder 2">
            <a:extLst>
              <a:ext uri="{FF2B5EF4-FFF2-40B4-BE49-F238E27FC236}">
                <a16:creationId xmlns:a16="http://schemas.microsoft.com/office/drawing/2014/main" id="{28DC7D5A-6D9E-D444-81C3-EAA865851196}"/>
              </a:ext>
            </a:extLst>
          </p:cNvPr>
          <p:cNvSpPr>
            <a:spLocks noGrp="1"/>
          </p:cNvSpPr>
          <p:nvPr>
            <p:ph type="pic" sz="quarter" idx="13" hasCustomPrompt="1"/>
          </p:nvPr>
        </p:nvSpPr>
        <p:spPr>
          <a:xfrm>
            <a:off x="754063" y="2032000"/>
            <a:ext cx="8575675" cy="4484688"/>
          </a:xfrm>
          <a:prstGeom prst="rect">
            <a:avLst/>
          </a:prstGeom>
        </p:spPr>
        <p:txBody>
          <a:bodyPr anchor="ctr"/>
          <a:lstStyle>
            <a:lvl1pPr marL="0" indent="0" algn="ctr">
              <a:lnSpc>
                <a:spcPct val="400000"/>
              </a:lnSpc>
              <a:buFontTx/>
              <a:buNone/>
              <a:defRPr sz="1800" b="0" i="0">
                <a:solidFill>
                  <a:schemeClr val="tx1"/>
                </a:solidFill>
                <a:latin typeface="+mn-lt"/>
              </a:defRPr>
            </a:lvl1pPr>
          </a:lstStyle>
          <a:p>
            <a:r>
              <a:rPr lang="en-US" dirty="0"/>
              <a:t>Click icon to insert picture</a:t>
            </a:r>
          </a:p>
        </p:txBody>
      </p:sp>
      <p:sp>
        <p:nvSpPr>
          <p:cNvPr id="2" name="Footer Placeholder 1">
            <a:extLst>
              <a:ext uri="{FF2B5EF4-FFF2-40B4-BE49-F238E27FC236}">
                <a16:creationId xmlns:a16="http://schemas.microsoft.com/office/drawing/2014/main" id="{97BBA6DD-B93C-8540-B2EA-19BDE72DCD4D}"/>
              </a:ext>
            </a:extLst>
          </p:cNvPr>
          <p:cNvSpPr>
            <a:spLocks noGrp="1"/>
          </p:cNvSpPr>
          <p:nvPr>
            <p:ph type="ftr" sz="quarter" idx="15"/>
          </p:nvPr>
        </p:nvSpPr>
        <p:spPr/>
        <p:txBody>
          <a:bodyPr/>
          <a:lstStyle>
            <a:lvl1pPr>
              <a:defRPr b="0" i="0">
                <a:latin typeface="+mj-lt"/>
              </a:defRPr>
            </a:lvl1pPr>
          </a:lstStyle>
          <a:p>
            <a:r>
              <a:rPr lang="en-US" dirty="0"/>
              <a:t>Section Title</a:t>
            </a:r>
          </a:p>
        </p:txBody>
      </p:sp>
      <p:sp>
        <p:nvSpPr>
          <p:cNvPr id="8" name="TextBox 7">
            <a:extLst>
              <a:ext uri="{FF2B5EF4-FFF2-40B4-BE49-F238E27FC236}">
                <a16:creationId xmlns:a16="http://schemas.microsoft.com/office/drawing/2014/main" id="{CE532BC8-A27A-2D4E-B273-C6FA70D97551}"/>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9" name="Slide Number Placeholder 5">
            <a:extLst>
              <a:ext uri="{FF2B5EF4-FFF2-40B4-BE49-F238E27FC236}">
                <a16:creationId xmlns:a16="http://schemas.microsoft.com/office/drawing/2014/main" id="{73321C1D-FBB2-8A49-8DB2-5A5CD57368D5}"/>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1" name="Content Placeholder 5">
            <a:extLst>
              <a:ext uri="{FF2B5EF4-FFF2-40B4-BE49-F238E27FC236}">
                <a16:creationId xmlns:a16="http://schemas.microsoft.com/office/drawing/2014/main" id="{E46E62CC-1431-4749-B47E-4A6229977989}"/>
              </a:ext>
            </a:extLst>
          </p:cNvPr>
          <p:cNvSpPr>
            <a:spLocks noGrp="1"/>
          </p:cNvSpPr>
          <p:nvPr>
            <p:ph sz="quarter" idx="14" hasCustomPrompt="1"/>
          </p:nvPr>
        </p:nvSpPr>
        <p:spPr>
          <a:xfrm>
            <a:off x="1086261" y="678598"/>
            <a:ext cx="2299490"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PROGRAM: SCORE</a:t>
            </a:r>
          </a:p>
        </p:txBody>
      </p:sp>
      <p:sp>
        <p:nvSpPr>
          <p:cNvPr id="10" name="Text Placeholder 5">
            <a:extLst>
              <a:ext uri="{FF2B5EF4-FFF2-40B4-BE49-F238E27FC236}">
                <a16:creationId xmlns:a16="http://schemas.microsoft.com/office/drawing/2014/main" id="{4299F78F-F3F1-41BC-91D1-7685B91C4B38}"/>
              </a:ext>
            </a:extLst>
          </p:cNvPr>
          <p:cNvSpPr>
            <a:spLocks noGrp="1"/>
          </p:cNvSpPr>
          <p:nvPr>
            <p:ph type="body" sz="quarter" idx="21" hasCustomPrompt="1"/>
          </p:nvPr>
        </p:nvSpPr>
        <p:spPr>
          <a:xfrm>
            <a:off x="1086261" y="670661"/>
            <a:ext cx="2299490"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SCORE PROGRAM</a:t>
            </a:r>
          </a:p>
        </p:txBody>
      </p:sp>
    </p:spTree>
    <p:extLst>
      <p:ext uri="{BB962C8B-B14F-4D97-AF65-F5344CB8AC3E}">
        <p14:creationId xmlns:p14="http://schemas.microsoft.com/office/powerpoint/2010/main" val="1871273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dernizing Bus/Upcoming Procurement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2" name="Title 1">
            <a:extLst>
              <a:ext uri="{FF2B5EF4-FFF2-40B4-BE49-F238E27FC236}">
                <a16:creationId xmlns:a16="http://schemas.microsoft.com/office/drawing/2014/main" id="{22BCD06A-2B18-1844-9403-B0B157B22A22}"/>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UPCOMING PROCUREMENTS</a:t>
            </a:r>
          </a:p>
        </p:txBody>
      </p:sp>
      <p:sp>
        <p:nvSpPr>
          <p:cNvPr id="9" name="Picture Placeholder 26">
            <a:extLst>
              <a:ext uri="{FF2B5EF4-FFF2-40B4-BE49-F238E27FC236}">
                <a16:creationId xmlns:a16="http://schemas.microsoft.com/office/drawing/2014/main" id="{37E0E52F-3B75-E046-99E7-1D6E22DB766A}"/>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2" name="Footer Placeholder 1">
            <a:extLst>
              <a:ext uri="{FF2B5EF4-FFF2-40B4-BE49-F238E27FC236}">
                <a16:creationId xmlns:a16="http://schemas.microsoft.com/office/drawing/2014/main" id="{99C84E53-9729-F745-95DD-1A3A99A0397F}"/>
              </a:ext>
            </a:extLst>
          </p:cNvPr>
          <p:cNvSpPr>
            <a:spLocks noGrp="1"/>
          </p:cNvSpPr>
          <p:nvPr>
            <p:ph type="ftr" sz="quarter" idx="17"/>
          </p:nvPr>
        </p:nvSpPr>
        <p:spPr/>
        <p:txBody>
          <a:bodyPr/>
          <a:lstStyle>
            <a:lvl1pPr>
              <a:defRPr/>
            </a:lvl1pPr>
          </a:lstStyle>
          <a:p>
            <a:r>
              <a:rPr lang="en-US" dirty="0"/>
              <a:t>Section Title</a:t>
            </a:r>
          </a:p>
        </p:txBody>
      </p:sp>
      <p:sp>
        <p:nvSpPr>
          <p:cNvPr id="11" name="TextBox 10">
            <a:extLst>
              <a:ext uri="{FF2B5EF4-FFF2-40B4-BE49-F238E27FC236}">
                <a16:creationId xmlns:a16="http://schemas.microsoft.com/office/drawing/2014/main" id="{DD84B519-F53C-724B-9F1D-C0C280121570}"/>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Content Placeholder 5">
            <a:extLst>
              <a:ext uri="{FF2B5EF4-FFF2-40B4-BE49-F238E27FC236}">
                <a16:creationId xmlns:a16="http://schemas.microsoft.com/office/drawing/2014/main" id="{008EF685-8EC9-CD44-AFEF-40034782B2B2}"/>
              </a:ext>
            </a:extLst>
          </p:cNvPr>
          <p:cNvSpPr>
            <a:spLocks noGrp="1"/>
          </p:cNvSpPr>
          <p:nvPr>
            <p:ph sz="quarter" idx="16" hasCustomPrompt="1"/>
          </p:nvPr>
        </p:nvSpPr>
        <p:spPr>
          <a:xfrm>
            <a:off x="1086261" y="678598"/>
            <a:ext cx="2942043"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MODERNIZING BUSINESS</a:t>
            </a:r>
          </a:p>
        </p:txBody>
      </p:sp>
      <p:sp>
        <p:nvSpPr>
          <p:cNvPr id="10" name="Text Placeholder 8">
            <a:extLst>
              <a:ext uri="{FF2B5EF4-FFF2-40B4-BE49-F238E27FC236}">
                <a16:creationId xmlns:a16="http://schemas.microsoft.com/office/drawing/2014/main" id="{416EC03F-395E-644D-B15F-FF36FC6C5596}"/>
              </a:ext>
            </a:extLst>
          </p:cNvPr>
          <p:cNvSpPr>
            <a:spLocks noGrp="1"/>
          </p:cNvSpPr>
          <p:nvPr>
            <p:ph type="body" sz="quarter" idx="20" hasCustomPrompt="1"/>
          </p:nvPr>
        </p:nvSpPr>
        <p:spPr>
          <a:xfrm>
            <a:off x="1500273" y="5339112"/>
            <a:ext cx="5185340"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Big Bundled Operating Contract</a:t>
            </a:r>
          </a:p>
          <a:p>
            <a:pPr lvl="0"/>
            <a:r>
              <a:rPr lang="en-US"/>
              <a:t>SCORE Program Management Consultant</a:t>
            </a:r>
          </a:p>
          <a:p>
            <a:pPr lvl="0"/>
            <a:r>
              <a:rPr lang="en-US"/>
              <a:t>Engineering Services On-Call Contracts</a:t>
            </a:r>
          </a:p>
          <a:p>
            <a:pPr lvl="0"/>
            <a:r>
              <a:rPr lang="en-US"/>
              <a:t>SCORE Final Design Contract</a:t>
            </a:r>
          </a:p>
        </p:txBody>
      </p:sp>
      <p:sp>
        <p:nvSpPr>
          <p:cNvPr id="15" name="Slide Number Placeholder 5">
            <a:extLst>
              <a:ext uri="{FF2B5EF4-FFF2-40B4-BE49-F238E27FC236}">
                <a16:creationId xmlns:a16="http://schemas.microsoft.com/office/drawing/2014/main" id="{701C4E0E-8F58-6F4E-9B56-78C3CFD17D39}"/>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4" name="Text Placeholder 5">
            <a:extLst>
              <a:ext uri="{FF2B5EF4-FFF2-40B4-BE49-F238E27FC236}">
                <a16:creationId xmlns:a16="http://schemas.microsoft.com/office/drawing/2014/main" id="{81B3DC43-E846-473B-86E2-E67C6D44152F}"/>
              </a:ext>
            </a:extLst>
          </p:cNvPr>
          <p:cNvSpPr>
            <a:spLocks noGrp="1"/>
          </p:cNvSpPr>
          <p:nvPr>
            <p:ph type="body" sz="quarter" idx="21" hasCustomPrompt="1"/>
          </p:nvPr>
        </p:nvSpPr>
        <p:spPr>
          <a:xfrm>
            <a:off x="1086261" y="670661"/>
            <a:ext cx="2942043"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MODERNING BUSINESS</a:t>
            </a:r>
          </a:p>
        </p:txBody>
      </p:sp>
    </p:spTree>
    <p:extLst>
      <p:ext uri="{BB962C8B-B14F-4D97-AF65-F5344CB8AC3E}">
        <p14:creationId xmlns:p14="http://schemas.microsoft.com/office/powerpoint/2010/main" val="2387617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edernizing Business: Tier 4">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2" name="Title 1">
            <a:extLst>
              <a:ext uri="{FF2B5EF4-FFF2-40B4-BE49-F238E27FC236}">
                <a16:creationId xmlns:a16="http://schemas.microsoft.com/office/drawing/2014/main" id="{22BCD06A-2B18-1844-9403-B0B157B22A22}"/>
              </a:ext>
            </a:extLst>
          </p:cNvPr>
          <p:cNvSpPr>
            <a:spLocks noGrp="1"/>
          </p:cNvSpPr>
          <p:nvPr>
            <p:ph type="ctrTitle" hasCustomPrompt="1"/>
          </p:nvPr>
        </p:nvSpPr>
        <p:spPr>
          <a:xfrm>
            <a:off x="754379" y="1131615"/>
            <a:ext cx="8575434"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INTEGRATED SYSTEM: TIER 4</a:t>
            </a:r>
          </a:p>
        </p:txBody>
      </p:sp>
      <p:sp>
        <p:nvSpPr>
          <p:cNvPr id="9" name="Picture Placeholder 26">
            <a:extLst>
              <a:ext uri="{FF2B5EF4-FFF2-40B4-BE49-F238E27FC236}">
                <a16:creationId xmlns:a16="http://schemas.microsoft.com/office/drawing/2014/main" id="{37E0E52F-3B75-E046-99E7-1D6E22DB766A}"/>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2" name="Footer Placeholder 1">
            <a:extLst>
              <a:ext uri="{FF2B5EF4-FFF2-40B4-BE49-F238E27FC236}">
                <a16:creationId xmlns:a16="http://schemas.microsoft.com/office/drawing/2014/main" id="{551115D4-AF0E-FD40-B971-923F6F4C8AF6}"/>
              </a:ext>
            </a:extLst>
          </p:cNvPr>
          <p:cNvSpPr>
            <a:spLocks noGrp="1"/>
          </p:cNvSpPr>
          <p:nvPr>
            <p:ph type="ftr" sz="quarter" idx="17"/>
          </p:nvPr>
        </p:nvSpPr>
        <p:spPr/>
        <p:txBody>
          <a:bodyPr/>
          <a:lstStyle>
            <a:lvl1pPr>
              <a:defRPr/>
            </a:lvl1pPr>
          </a:lstStyle>
          <a:p>
            <a:r>
              <a:rPr lang="en-US" dirty="0"/>
              <a:t>Section Title</a:t>
            </a:r>
          </a:p>
        </p:txBody>
      </p:sp>
      <p:sp>
        <p:nvSpPr>
          <p:cNvPr id="11" name="TextBox 10">
            <a:extLst>
              <a:ext uri="{FF2B5EF4-FFF2-40B4-BE49-F238E27FC236}">
                <a16:creationId xmlns:a16="http://schemas.microsoft.com/office/drawing/2014/main" id="{8DFD400B-B58C-3F4E-9997-B7F00B647531}"/>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3" name="Text Placeholder 8">
            <a:extLst>
              <a:ext uri="{FF2B5EF4-FFF2-40B4-BE49-F238E27FC236}">
                <a16:creationId xmlns:a16="http://schemas.microsoft.com/office/drawing/2014/main" id="{7FBD4924-853B-7F4D-B387-9486E9C53ACF}"/>
              </a:ext>
            </a:extLst>
          </p:cNvPr>
          <p:cNvSpPr>
            <a:spLocks noGrp="1"/>
          </p:cNvSpPr>
          <p:nvPr>
            <p:ph type="body" sz="quarter" idx="20" hasCustomPrompt="1"/>
          </p:nvPr>
        </p:nvSpPr>
        <p:spPr>
          <a:xfrm>
            <a:off x="1500272" y="5339112"/>
            <a:ext cx="5305261"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Safer, cleaner and more power</a:t>
            </a:r>
          </a:p>
          <a:p>
            <a:pPr lvl="0"/>
            <a:r>
              <a:rPr lang="en-US"/>
              <a:t>Up to 85% reduction in PM and NOx exhaust</a:t>
            </a:r>
          </a:p>
          <a:p>
            <a:pPr lvl="0"/>
            <a:r>
              <a:rPr lang="en-US"/>
              <a:t>64% more horsepower compared to Tier 0</a:t>
            </a:r>
          </a:p>
          <a:p>
            <a:pPr lvl="0"/>
            <a:r>
              <a:rPr lang="en-US"/>
              <a:t>Seven currently in revenue service</a:t>
            </a:r>
          </a:p>
        </p:txBody>
      </p:sp>
      <p:sp>
        <p:nvSpPr>
          <p:cNvPr id="15" name="Slide Number Placeholder 5">
            <a:extLst>
              <a:ext uri="{FF2B5EF4-FFF2-40B4-BE49-F238E27FC236}">
                <a16:creationId xmlns:a16="http://schemas.microsoft.com/office/drawing/2014/main" id="{ADB0C080-034C-4946-A4D3-FB5D6C9705AD}"/>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6" name="Content Placeholder 5">
            <a:extLst>
              <a:ext uri="{FF2B5EF4-FFF2-40B4-BE49-F238E27FC236}">
                <a16:creationId xmlns:a16="http://schemas.microsoft.com/office/drawing/2014/main" id="{00460994-47CA-874E-B26F-CA02E67AAEC2}"/>
              </a:ext>
            </a:extLst>
          </p:cNvPr>
          <p:cNvSpPr>
            <a:spLocks noGrp="1"/>
          </p:cNvSpPr>
          <p:nvPr>
            <p:ph sz="quarter" idx="16" hasCustomPrompt="1"/>
          </p:nvPr>
        </p:nvSpPr>
        <p:spPr>
          <a:xfrm>
            <a:off x="1086261" y="678598"/>
            <a:ext cx="2942043"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MODERNIZING BUSINESS</a:t>
            </a:r>
          </a:p>
        </p:txBody>
      </p:sp>
      <p:sp>
        <p:nvSpPr>
          <p:cNvPr id="10" name="Text Placeholder 5">
            <a:extLst>
              <a:ext uri="{FF2B5EF4-FFF2-40B4-BE49-F238E27FC236}">
                <a16:creationId xmlns:a16="http://schemas.microsoft.com/office/drawing/2014/main" id="{68AED178-A728-4CD3-900D-EBF8EECD3164}"/>
              </a:ext>
            </a:extLst>
          </p:cNvPr>
          <p:cNvSpPr>
            <a:spLocks noGrp="1"/>
          </p:cNvSpPr>
          <p:nvPr>
            <p:ph type="body" sz="quarter" idx="21" hasCustomPrompt="1"/>
          </p:nvPr>
        </p:nvSpPr>
        <p:spPr>
          <a:xfrm>
            <a:off x="1086261" y="670661"/>
            <a:ext cx="2942043"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MODERNING BUSINESS</a:t>
            </a:r>
          </a:p>
        </p:txBody>
      </p:sp>
    </p:spTree>
    <p:extLst>
      <p:ext uri="{BB962C8B-B14F-4D97-AF65-F5344CB8AC3E}">
        <p14:creationId xmlns:p14="http://schemas.microsoft.com/office/powerpoint/2010/main" val="20945926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obile App">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3600" b="0" i="0" spc="250" baseline="0">
                <a:solidFill>
                  <a:schemeClr val="tx1"/>
                </a:solidFill>
                <a:latin typeface="+mj-lt"/>
              </a:defRPr>
            </a:lvl1pPr>
          </a:lstStyle>
          <a:p>
            <a:r>
              <a:rPr lang="en-US"/>
              <a:t>METROLINK MOBILE APP</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F24C118F-534E-9A4D-A27D-3125302206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036" y="1822729"/>
            <a:ext cx="9626600" cy="3213100"/>
          </a:xfrm>
          <a:prstGeom prst="rect">
            <a:avLst/>
          </a:prstGeom>
        </p:spPr>
      </p:pic>
      <p:sp>
        <p:nvSpPr>
          <p:cNvPr id="10" name="Picture Placeholder 26">
            <a:extLst>
              <a:ext uri="{FF2B5EF4-FFF2-40B4-BE49-F238E27FC236}">
                <a16:creationId xmlns:a16="http://schemas.microsoft.com/office/drawing/2014/main" id="{3D05B471-44D3-8347-833E-90BC4BF345F5}"/>
              </a:ext>
            </a:extLst>
          </p:cNvPr>
          <p:cNvSpPr>
            <a:spLocks noGrp="1"/>
          </p:cNvSpPr>
          <p:nvPr>
            <p:ph type="pic" sz="quarter" idx="14"/>
          </p:nvPr>
        </p:nvSpPr>
        <p:spPr>
          <a:xfrm>
            <a:off x="7065280" y="5388058"/>
            <a:ext cx="1911095" cy="1252728"/>
          </a:xfrm>
          <a:prstGeom prst="rect">
            <a:avLst/>
          </a:prstGeom>
          <a:blipFill>
            <a:blip r:embed="rId3" cstate="print">
              <a:extLst>
                <a:ext uri="{28A0092B-C50C-407E-A947-70E740481C1C}">
                  <a14:useLocalDpi xmlns:a14="http://schemas.microsoft.com/office/drawing/2010/main"/>
                </a:ext>
              </a:extLst>
            </a:blip>
            <a:stretch>
              <a:fillRect/>
            </a:stretch>
          </a:blipFill>
          <a:ln w="25400">
            <a:solidFill>
              <a:schemeClr val="bg1"/>
            </a:solidFill>
          </a:ln>
        </p:spPr>
        <p:txBody>
          <a:bodyPr/>
          <a:lstStyle>
            <a:lvl1pPr marL="0" indent="0" algn="ctr">
              <a:lnSpc>
                <a:spcPct val="300000"/>
              </a:lnSpc>
              <a:buNone/>
              <a:defRPr sz="1800" b="0" i="0">
                <a:solidFill>
                  <a:schemeClr val="bg1"/>
                </a:solidFill>
                <a:latin typeface="+mn-lt"/>
              </a:defRPr>
            </a:lvl1pPr>
          </a:lstStyle>
          <a:p>
            <a:endParaRPr lang="en-US" dirty="0"/>
          </a:p>
        </p:txBody>
      </p:sp>
      <p:sp>
        <p:nvSpPr>
          <p:cNvPr id="12" name="Content Placeholder 5">
            <a:extLst>
              <a:ext uri="{FF2B5EF4-FFF2-40B4-BE49-F238E27FC236}">
                <a16:creationId xmlns:a16="http://schemas.microsoft.com/office/drawing/2014/main" id="{665A6BA8-0701-8347-8BFF-1BD69B4A7DAF}"/>
              </a:ext>
            </a:extLst>
          </p:cNvPr>
          <p:cNvSpPr>
            <a:spLocks noGrp="1"/>
          </p:cNvSpPr>
          <p:nvPr>
            <p:ph sz="quarter" idx="16" hasCustomPrompt="1"/>
          </p:nvPr>
        </p:nvSpPr>
        <p:spPr>
          <a:xfrm>
            <a:off x="1086260" y="678598"/>
            <a:ext cx="2062164" cy="384175"/>
          </a:xfrm>
          <a:prstGeom prst="rect">
            <a:avLst/>
          </a:prstGeom>
          <a:solidFill>
            <a:schemeClr val="accent2"/>
          </a:solidFill>
        </p:spPr>
        <p:txBody>
          <a:bodyPr anchor="ctr"/>
          <a:lstStyle>
            <a:lvl1pPr marL="0" indent="0" algn="ctr">
              <a:lnSpc>
                <a:spcPct val="100000"/>
              </a:lnSpc>
              <a:buNone/>
              <a:defRPr sz="1200" b="1" i="0" spc="300" baseline="0">
                <a:ln>
                  <a:noFill/>
                </a:ln>
                <a:solidFill>
                  <a:schemeClr val="bg1"/>
                </a:solidFill>
                <a:latin typeface="Arial" panose="020B0604020202020204" pitchFamily="34" charset="0"/>
                <a:cs typeface="Arial" panose="020B0604020202020204" pitchFamily="34" charset="0"/>
              </a:defRPr>
            </a:lvl1pPr>
          </a:lstStyle>
          <a:p>
            <a:pPr lvl="0"/>
            <a:r>
              <a:rPr lang="en-US"/>
              <a:t>MOBILE APP</a:t>
            </a:r>
          </a:p>
        </p:txBody>
      </p:sp>
      <p:sp>
        <p:nvSpPr>
          <p:cNvPr id="3" name="Footer Placeholder 2">
            <a:extLst>
              <a:ext uri="{FF2B5EF4-FFF2-40B4-BE49-F238E27FC236}">
                <a16:creationId xmlns:a16="http://schemas.microsoft.com/office/drawing/2014/main" id="{DF1B227C-6B83-114B-B6BE-83B3B2CA6EB0}"/>
              </a:ext>
            </a:extLst>
          </p:cNvPr>
          <p:cNvSpPr>
            <a:spLocks noGrp="1"/>
          </p:cNvSpPr>
          <p:nvPr>
            <p:ph type="ftr" sz="quarter" idx="17"/>
          </p:nvPr>
        </p:nvSpPr>
        <p:spPr/>
        <p:txBody>
          <a:bodyPr/>
          <a:lstStyle>
            <a:lvl1pPr>
              <a:defRPr/>
            </a:lvl1pPr>
          </a:lstStyle>
          <a:p>
            <a:r>
              <a:rPr lang="en-US" dirty="0"/>
              <a:t>Section Title</a:t>
            </a:r>
          </a:p>
        </p:txBody>
      </p:sp>
      <p:sp>
        <p:nvSpPr>
          <p:cNvPr id="13" name="TextBox 12">
            <a:extLst>
              <a:ext uri="{FF2B5EF4-FFF2-40B4-BE49-F238E27FC236}">
                <a16:creationId xmlns:a16="http://schemas.microsoft.com/office/drawing/2014/main" id="{4804A7B0-9AE7-F649-9753-1C56A74731B9}"/>
              </a:ext>
            </a:extLst>
          </p:cNvPr>
          <p:cNvSpPr txBox="1"/>
          <p:nvPr userDrawn="1"/>
        </p:nvSpPr>
        <p:spPr>
          <a:xfrm>
            <a:off x="2479546" y="6972940"/>
            <a:ext cx="210065" cy="307777"/>
          </a:xfrm>
          <a:prstGeom prst="rect">
            <a:avLst/>
          </a:prstGeom>
          <a:noFill/>
        </p:spPr>
        <p:txBody>
          <a:bodyPr wrap="square" rtlCol="0">
            <a:spAutoFit/>
          </a:bodyPr>
          <a:lstStyle/>
          <a:p>
            <a:r>
              <a:rPr lang="en-US" sz="1400" b="0" i="0" dirty="0">
                <a:solidFill>
                  <a:schemeClr val="bg1"/>
                </a:solidFill>
                <a:latin typeface="Calibri Light" panose="020F0302020204030204" pitchFamily="34" charset="0"/>
              </a:rPr>
              <a:t>|</a:t>
            </a:r>
          </a:p>
        </p:txBody>
      </p:sp>
      <p:sp>
        <p:nvSpPr>
          <p:cNvPr id="15" name="Text Placeholder 8">
            <a:extLst>
              <a:ext uri="{FF2B5EF4-FFF2-40B4-BE49-F238E27FC236}">
                <a16:creationId xmlns:a16="http://schemas.microsoft.com/office/drawing/2014/main" id="{E6BA6147-AD42-FF40-8831-CBA40509E16D}"/>
              </a:ext>
            </a:extLst>
          </p:cNvPr>
          <p:cNvSpPr>
            <a:spLocks noGrp="1"/>
          </p:cNvSpPr>
          <p:nvPr>
            <p:ph type="body" sz="quarter" idx="20" hasCustomPrompt="1"/>
          </p:nvPr>
        </p:nvSpPr>
        <p:spPr>
          <a:xfrm>
            <a:off x="1500273" y="5339112"/>
            <a:ext cx="5170349" cy="1354953"/>
          </a:xfrm>
          <a:prstGeom prst="rect">
            <a:avLst/>
          </a:prstGeom>
        </p:spPr>
        <p:txBody>
          <a:bodyPr/>
          <a:lstStyle>
            <a:lvl1pPr marL="171441" indent="-171441">
              <a:lnSpc>
                <a:spcPct val="100000"/>
              </a:lnSpc>
              <a:spcBef>
                <a:spcPts val="225"/>
              </a:spcBef>
              <a:spcAft>
                <a:spcPts val="300"/>
              </a:spcAft>
              <a:buSzPct val="110000"/>
              <a:buFont typeface="Arial" panose="020B0604020202020204" pitchFamily="34" charset="0"/>
              <a:buChar char="•"/>
              <a:defRPr sz="1400" b="0" i="0" spc="150" baseline="0">
                <a:solidFill>
                  <a:schemeClr val="bg1"/>
                </a:solidFill>
                <a:latin typeface="+mj-lt"/>
              </a:defRPr>
            </a:lvl1pPr>
          </a:lstStyle>
          <a:p>
            <a:pPr lvl="0"/>
            <a:r>
              <a:rPr lang="en-US"/>
              <a:t>Never wait in line for tickets again</a:t>
            </a:r>
          </a:p>
          <a:p>
            <a:pPr lvl="0"/>
            <a:r>
              <a:rPr lang="en-US"/>
              <a:t>No more fumbling for cash</a:t>
            </a:r>
          </a:p>
          <a:p>
            <a:pPr lvl="0"/>
            <a:r>
              <a:rPr lang="en-US"/>
              <a:t>Purchase a ticket in seconds</a:t>
            </a:r>
          </a:p>
          <a:p>
            <a:pPr lvl="0"/>
            <a:r>
              <a:rPr lang="en-US"/>
              <a:t>Buy anywhere, anytime</a:t>
            </a:r>
          </a:p>
        </p:txBody>
      </p:sp>
      <p:sp>
        <p:nvSpPr>
          <p:cNvPr id="16" name="Slide Number Placeholder 5">
            <a:extLst>
              <a:ext uri="{FF2B5EF4-FFF2-40B4-BE49-F238E27FC236}">
                <a16:creationId xmlns:a16="http://schemas.microsoft.com/office/drawing/2014/main" id="{A31636B6-32DD-C34D-9870-860D9FC231C7}"/>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
        <p:nvSpPr>
          <p:cNvPr id="14" name="Text Placeholder 5">
            <a:extLst>
              <a:ext uri="{FF2B5EF4-FFF2-40B4-BE49-F238E27FC236}">
                <a16:creationId xmlns:a16="http://schemas.microsoft.com/office/drawing/2014/main" id="{991CC04F-5DB5-477E-AD06-CE10E0D8002D}"/>
              </a:ext>
            </a:extLst>
          </p:cNvPr>
          <p:cNvSpPr>
            <a:spLocks noGrp="1"/>
          </p:cNvSpPr>
          <p:nvPr>
            <p:ph type="body" sz="quarter" idx="21" hasCustomPrompt="1"/>
          </p:nvPr>
        </p:nvSpPr>
        <p:spPr>
          <a:xfrm>
            <a:off x="1086260" y="670661"/>
            <a:ext cx="2062164" cy="384910"/>
          </a:xfrm>
          <a:prstGeom prst="rect">
            <a:avLst/>
          </a:prstGeom>
          <a:solidFill>
            <a:schemeClr val="accent2"/>
          </a:solidFill>
        </p:spPr>
        <p:txBody>
          <a:bodyPr anchor="ctr"/>
          <a:lstStyle>
            <a:lvl1pPr marL="0" indent="0" algn="ctr">
              <a:buNone/>
              <a:defRPr sz="1200" b="1" spc="300">
                <a:solidFill>
                  <a:schemeClr val="bg1"/>
                </a:solidFill>
                <a:latin typeface="Arial" panose="020B0604020202020204" pitchFamily="34" charset="0"/>
                <a:cs typeface="Arial" panose="020B0604020202020204" pitchFamily="34" charset="0"/>
              </a:defRPr>
            </a:lvl1pPr>
          </a:lstStyle>
          <a:p>
            <a:pPr lvl="0"/>
            <a:r>
              <a:rPr lang="en-US"/>
              <a:t>MOBILE APP</a:t>
            </a:r>
          </a:p>
        </p:txBody>
      </p:sp>
    </p:spTree>
    <p:extLst>
      <p:ext uri="{BB962C8B-B14F-4D97-AF65-F5344CB8AC3E}">
        <p14:creationId xmlns:p14="http://schemas.microsoft.com/office/powerpoint/2010/main" val="3286639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NO logo/UR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5" name="Slide Number Placeholder 5">
            <a:extLst>
              <a:ext uri="{FF2B5EF4-FFF2-40B4-BE49-F238E27FC236}">
                <a16:creationId xmlns:a16="http://schemas.microsoft.com/office/drawing/2014/main" id="{14008D4B-DCA3-1A43-8EE9-9C5CAB79370E}"/>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11685771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8A1DCA0-FBD4-5441-9148-32FF5E7BFFB5}"/>
              </a:ext>
            </a:extLst>
          </p:cNvPr>
          <p:cNvSpPr>
            <a:spLocks noGrp="1"/>
          </p:cNvSpPr>
          <p:nvPr>
            <p:ph type="pic" sz="quarter" idx="10" hasCustomPrompt="1"/>
          </p:nvPr>
        </p:nvSpPr>
        <p:spPr>
          <a:xfrm>
            <a:off x="0" y="151713"/>
            <a:ext cx="10058400" cy="6296025"/>
          </a:xfrm>
          <a:prstGeom prst="rect">
            <a:avLst/>
          </a:prstGeom>
        </p:spPr>
        <p:txBody>
          <a:bodyPr anchor="ctr" anchorCtr="1"/>
          <a:lstStyle>
            <a:lvl1pPr marL="0" indent="0" algn="r">
              <a:lnSpc>
                <a:spcPct val="400000"/>
              </a:lnSpc>
              <a:buFontTx/>
              <a:buNone/>
              <a:defRPr sz="1800" b="0" i="0">
                <a:solidFill>
                  <a:schemeClr val="bg1"/>
                </a:solidFill>
                <a:latin typeface="+mn-lt"/>
              </a:defRPr>
            </a:lvl1pPr>
          </a:lstStyle>
          <a:p>
            <a:r>
              <a:rPr lang="en-US" dirty="0"/>
              <a:t>Click icon to change picture</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6" name="Title 1">
            <a:extLst>
              <a:ext uri="{FF2B5EF4-FFF2-40B4-BE49-F238E27FC236}">
                <a16:creationId xmlns:a16="http://schemas.microsoft.com/office/drawing/2014/main" id="{F337F812-93E9-6C46-A0A1-80F373A39C45}"/>
              </a:ext>
            </a:extLst>
          </p:cNvPr>
          <p:cNvSpPr>
            <a:spLocks noGrp="1"/>
          </p:cNvSpPr>
          <p:nvPr>
            <p:ph type="ctrTitle" hasCustomPrompt="1"/>
          </p:nvPr>
        </p:nvSpPr>
        <p:spPr>
          <a:xfrm>
            <a:off x="174830" y="672789"/>
            <a:ext cx="8575433" cy="660116"/>
          </a:xfrm>
          <a:prstGeom prst="rect">
            <a:avLst/>
          </a:prstGeom>
        </p:spPr>
        <p:txBody>
          <a:bodyPr lIns="320040" anchor="b">
            <a:noAutofit/>
          </a:bodyPr>
          <a:lstStyle>
            <a:lvl1pPr algn="l">
              <a:lnSpc>
                <a:spcPct val="100000"/>
              </a:lnSpc>
              <a:defRPr sz="5400" b="0" i="0" spc="250" baseline="0">
                <a:solidFill>
                  <a:schemeClr val="bg1"/>
                </a:solidFill>
                <a:latin typeface="+mj-lt"/>
              </a:defRPr>
            </a:lvl1pPr>
          </a:lstStyle>
          <a:p>
            <a:r>
              <a:rPr lang="en-US"/>
              <a:t>THANK YOU</a:t>
            </a:r>
          </a:p>
        </p:txBody>
      </p:sp>
      <p:sp>
        <p:nvSpPr>
          <p:cNvPr id="7" name="Text Placeholder 8">
            <a:extLst>
              <a:ext uri="{FF2B5EF4-FFF2-40B4-BE49-F238E27FC236}">
                <a16:creationId xmlns:a16="http://schemas.microsoft.com/office/drawing/2014/main" id="{FE893A1A-C8CC-164B-B3CE-E0236CFBC628}"/>
              </a:ext>
            </a:extLst>
          </p:cNvPr>
          <p:cNvSpPr>
            <a:spLocks noGrp="1"/>
          </p:cNvSpPr>
          <p:nvPr>
            <p:ph type="body" sz="quarter" idx="20" hasCustomPrompt="1"/>
          </p:nvPr>
        </p:nvSpPr>
        <p:spPr>
          <a:xfrm>
            <a:off x="605521" y="5339111"/>
            <a:ext cx="8913234" cy="836837"/>
          </a:xfrm>
          <a:prstGeom prst="rect">
            <a:avLst/>
          </a:prstGeom>
        </p:spPr>
        <p:txBody>
          <a:bodyPr/>
          <a:lstStyle>
            <a:lvl1pPr marL="0" indent="0">
              <a:lnSpc>
                <a:spcPct val="100000"/>
              </a:lnSpc>
              <a:spcAft>
                <a:spcPts val="300"/>
              </a:spcAft>
              <a:buSzPct val="110000"/>
              <a:buFontTx/>
              <a:buNone/>
              <a:defRPr sz="1600" b="0" i="0" spc="150" baseline="0">
                <a:solidFill>
                  <a:schemeClr val="bg1"/>
                </a:solidFill>
                <a:latin typeface="+mj-lt"/>
              </a:defRPr>
            </a:lvl1pPr>
          </a:lstStyle>
          <a:p>
            <a:pPr lvl="0"/>
            <a:r>
              <a:rPr lang="en-US"/>
              <a:t>We would like to thank all customers, associates and partners for their support in enabling Metrolink to serve the community. In addition, we are hugely grateful to all participants for their time, insight and willingness to challenge views.</a:t>
            </a:r>
          </a:p>
        </p:txBody>
      </p:sp>
    </p:spTree>
    <p:extLst>
      <p:ext uri="{BB962C8B-B14F-4D97-AF65-F5344CB8AC3E}">
        <p14:creationId xmlns:p14="http://schemas.microsoft.com/office/powerpoint/2010/main" val="67686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ea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1131615"/>
            <a:ext cx="8575433" cy="660116"/>
          </a:xfrm>
          <a:prstGeom prst="rect">
            <a:avLst/>
          </a:prstGeom>
        </p:spPr>
        <p:txBody>
          <a:bodyPr lIns="320040" anchor="b">
            <a:normAutofit/>
          </a:bodyPr>
          <a:lstStyle>
            <a:lvl1pPr algn="l">
              <a:defRPr sz="4000" b="0" spc="250" baseline="0">
                <a:solidFill>
                  <a:schemeClr val="tx1"/>
                </a:solidFill>
                <a:latin typeface="Berthold Akzidenz Grotesk Light" panose="020B0400000000000000" pitchFamily="34" charset="0"/>
              </a:defRPr>
            </a:lvl1pPr>
          </a:lstStyle>
          <a:p>
            <a:r>
              <a:rPr lang="en-US"/>
              <a:t>TITLE</a:t>
            </a:r>
          </a:p>
        </p:txBody>
      </p:sp>
      <p:sp>
        <p:nvSpPr>
          <p:cNvPr id="6" name="Slide Number Placeholder 5"/>
          <p:cNvSpPr>
            <a:spLocks noGrp="1"/>
          </p:cNvSpPr>
          <p:nvPr>
            <p:ph type="sldNum" sz="quarter" idx="12"/>
          </p:nvPr>
        </p:nvSpPr>
        <p:spPr>
          <a:xfrm>
            <a:off x="9329814" y="7203866"/>
            <a:ext cx="469093" cy="413808"/>
          </a:xfrm>
          <a:prstGeom prst="rect">
            <a:avLst/>
          </a:prstGeom>
        </p:spPr>
        <p:txBody>
          <a:bodyPr/>
          <a:lstStyle>
            <a:lvl1pPr>
              <a:defRPr sz="1000" baseline="0">
                <a:solidFill>
                  <a:schemeClr val="accent3"/>
                </a:solidFill>
                <a:latin typeface="Berthold Akzidenz Grotesk Light" panose="020B0400000000000000" pitchFamily="34" charset="0"/>
              </a:defRPr>
            </a:lvl1pPr>
          </a:lstStyle>
          <a:p>
            <a:fld id="{0D63DF01-F109-1D42-8613-A24BF6CCAD29}" type="slidenum">
              <a:rPr lang="en-US" smtClean="0"/>
              <a:pPr/>
              <a:t>‹#›</a:t>
            </a:fld>
            <a:endParaRPr lang="en-US" dirty="0"/>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F4E1B987-B88C-2E41-B4CA-2CAF53AC1D9D}"/>
              </a:ext>
            </a:extLst>
          </p:cNvPr>
          <p:cNvSpPr/>
          <p:nvPr userDrawn="1"/>
        </p:nvSpPr>
        <p:spPr>
          <a:xfrm>
            <a:off x="1085645" y="678598"/>
            <a:ext cx="1391318" cy="37214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8" name="Text Placeholder 2">
            <a:extLst>
              <a:ext uri="{FF2B5EF4-FFF2-40B4-BE49-F238E27FC236}">
                <a16:creationId xmlns:a16="http://schemas.microsoft.com/office/drawing/2014/main" id="{0E79EA4F-1C20-E040-A31B-269022C554F2}"/>
              </a:ext>
            </a:extLst>
          </p:cNvPr>
          <p:cNvSpPr>
            <a:spLocks noGrp="1"/>
          </p:cNvSpPr>
          <p:nvPr>
            <p:ph type="body" idx="1" hasCustomPrompt="1"/>
          </p:nvPr>
        </p:nvSpPr>
        <p:spPr>
          <a:xfrm>
            <a:off x="1085643" y="679769"/>
            <a:ext cx="1391318" cy="370970"/>
          </a:xfrm>
          <a:prstGeom prst="rect">
            <a:avLst/>
          </a:prstGeom>
        </p:spPr>
        <p:txBody>
          <a:bodyPr/>
          <a:lstStyle>
            <a:lvl1pPr marL="283451" indent="-192015" algn="ctr">
              <a:lnSpc>
                <a:spcPct val="150000"/>
              </a:lnSpc>
              <a:spcBef>
                <a:spcPts val="1200"/>
              </a:spcBef>
              <a:buNone/>
              <a:defRPr sz="1000" b="1" i="0" spc="300" baseline="0">
                <a:solidFill>
                  <a:schemeClr val="bg1"/>
                </a:solidFill>
                <a:latin typeface="Akzidenz Grotesk BE" panose="020B0500000000000000" pitchFamily="34" charset="0"/>
              </a:defRPr>
            </a:lvl1pPr>
            <a:lvl2pPr marL="502895" indent="0">
              <a:buNone/>
              <a:defRPr sz="2200">
                <a:solidFill>
                  <a:schemeClr val="tx1">
                    <a:tint val="75000"/>
                  </a:schemeClr>
                </a:solidFill>
              </a:defRPr>
            </a:lvl2pPr>
            <a:lvl3pPr marL="1005791" indent="0">
              <a:buNone/>
              <a:defRPr sz="1980">
                <a:solidFill>
                  <a:schemeClr val="tx1">
                    <a:tint val="75000"/>
                  </a:schemeClr>
                </a:solidFill>
              </a:defRPr>
            </a:lvl3pPr>
            <a:lvl4pPr marL="1508686" indent="0">
              <a:buNone/>
              <a:defRPr sz="1760">
                <a:solidFill>
                  <a:schemeClr val="tx1">
                    <a:tint val="75000"/>
                  </a:schemeClr>
                </a:solidFill>
              </a:defRPr>
            </a:lvl4pPr>
            <a:lvl5pPr marL="2011581" indent="0">
              <a:buNone/>
              <a:defRPr sz="1760">
                <a:solidFill>
                  <a:schemeClr val="tx1">
                    <a:tint val="75000"/>
                  </a:schemeClr>
                </a:solidFill>
              </a:defRPr>
            </a:lvl5pPr>
            <a:lvl6pPr marL="2514476" indent="0">
              <a:buNone/>
              <a:defRPr sz="1760">
                <a:solidFill>
                  <a:schemeClr val="tx1">
                    <a:tint val="75000"/>
                  </a:schemeClr>
                </a:solidFill>
              </a:defRPr>
            </a:lvl6pPr>
            <a:lvl7pPr marL="3017373" indent="0">
              <a:buNone/>
              <a:defRPr sz="1760">
                <a:solidFill>
                  <a:schemeClr val="tx1">
                    <a:tint val="75000"/>
                  </a:schemeClr>
                </a:solidFill>
              </a:defRPr>
            </a:lvl7pPr>
            <a:lvl8pPr marL="3520268" indent="0">
              <a:buNone/>
              <a:defRPr sz="1760">
                <a:solidFill>
                  <a:schemeClr val="tx1">
                    <a:tint val="75000"/>
                  </a:schemeClr>
                </a:solidFill>
              </a:defRPr>
            </a:lvl8pPr>
            <a:lvl9pPr marL="4023163" indent="0">
              <a:buNone/>
              <a:defRPr sz="1760">
                <a:solidFill>
                  <a:schemeClr val="tx1">
                    <a:tint val="75000"/>
                  </a:schemeClr>
                </a:solidFill>
              </a:defRPr>
            </a:lvl9pPr>
          </a:lstStyle>
          <a:p>
            <a:pPr lvl="0"/>
            <a:r>
              <a:rPr lang="en-US"/>
              <a:t>CATEGORY</a:t>
            </a:r>
          </a:p>
        </p:txBody>
      </p:sp>
    </p:spTree>
    <p:extLst>
      <p:ext uri="{BB962C8B-B14F-4D97-AF65-F5344CB8AC3E}">
        <p14:creationId xmlns:p14="http://schemas.microsoft.com/office/powerpoint/2010/main" val="944529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ORE - Graph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0" y="1131615"/>
            <a:ext cx="6560821" cy="660116"/>
          </a:xfrm>
          <a:prstGeom prst="rect">
            <a:avLst/>
          </a:prstGeom>
        </p:spPr>
        <p:txBody>
          <a:bodyPr lIns="320040" anchor="b">
            <a:normAutofit/>
          </a:bodyPr>
          <a:lstStyle>
            <a:lvl1pPr algn="l">
              <a:defRPr sz="4000" b="0" spc="250" baseline="0">
                <a:solidFill>
                  <a:schemeClr val="tx1"/>
                </a:solidFill>
                <a:latin typeface="Berthold Akzidenz Grotesk Light" panose="020B0400000000000000" pitchFamily="34" charset="0"/>
              </a:defRPr>
            </a:lvl1pPr>
          </a:lstStyle>
          <a:p>
            <a:r>
              <a:rPr lang="en-US"/>
              <a:t>TITLE</a:t>
            </a:r>
          </a:p>
        </p:txBody>
      </p:sp>
      <p:sp>
        <p:nvSpPr>
          <p:cNvPr id="6" name="Slide Number Placeholder 5"/>
          <p:cNvSpPr>
            <a:spLocks noGrp="1"/>
          </p:cNvSpPr>
          <p:nvPr>
            <p:ph type="sldNum" sz="quarter" idx="12"/>
          </p:nvPr>
        </p:nvSpPr>
        <p:spPr>
          <a:xfrm>
            <a:off x="9329814" y="7203866"/>
            <a:ext cx="469093" cy="413808"/>
          </a:xfrm>
          <a:prstGeom prst="rect">
            <a:avLst/>
          </a:prstGeom>
        </p:spPr>
        <p:txBody>
          <a:bodyPr/>
          <a:lstStyle>
            <a:lvl1pPr>
              <a:defRPr sz="1000" baseline="0">
                <a:solidFill>
                  <a:schemeClr val="accent3"/>
                </a:solidFill>
                <a:latin typeface="Berthold Akzidenz Grotesk Light" panose="020B0400000000000000" pitchFamily="34" charset="0"/>
              </a:defRPr>
            </a:lvl1pPr>
          </a:lstStyle>
          <a:p>
            <a:fld id="{0D63DF01-F109-1D42-8613-A24BF6CCAD29}" type="slidenum">
              <a:rPr lang="en-US" smtClean="0"/>
              <a:pPr/>
              <a:t>‹#›</a:t>
            </a:fld>
            <a:endParaRPr lang="en-US" dirty="0"/>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600EE557-AC1F-DA46-A1C5-04D21508DBB2}"/>
              </a:ext>
            </a:extLst>
          </p:cNvPr>
          <p:cNvPicPr>
            <a:picLocks noChangeAspect="1"/>
          </p:cNvPicPr>
          <p:nvPr userDrawn="1"/>
        </p:nvPicPr>
        <p:blipFill>
          <a:blip r:embed="rId3"/>
          <a:stretch>
            <a:fillRect/>
          </a:stretch>
        </p:blipFill>
        <p:spPr>
          <a:xfrm>
            <a:off x="7526954" y="659427"/>
            <a:ext cx="1705751" cy="766419"/>
          </a:xfrm>
          <a:prstGeom prst="rect">
            <a:avLst/>
          </a:prstGeom>
        </p:spPr>
      </p:pic>
      <p:sp>
        <p:nvSpPr>
          <p:cNvPr id="9" name="Rectangle 8">
            <a:extLst>
              <a:ext uri="{FF2B5EF4-FFF2-40B4-BE49-F238E27FC236}">
                <a16:creationId xmlns:a16="http://schemas.microsoft.com/office/drawing/2014/main" id="{63CFC8D9-B4C1-2744-B18B-F221482F03AB}"/>
              </a:ext>
            </a:extLst>
          </p:cNvPr>
          <p:cNvSpPr/>
          <p:nvPr userDrawn="1"/>
        </p:nvSpPr>
        <p:spPr>
          <a:xfrm>
            <a:off x="1085644" y="678598"/>
            <a:ext cx="2062780" cy="37214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8" name="Text Placeholder 2">
            <a:extLst>
              <a:ext uri="{FF2B5EF4-FFF2-40B4-BE49-F238E27FC236}">
                <a16:creationId xmlns:a16="http://schemas.microsoft.com/office/drawing/2014/main" id="{D4F5872F-6527-B44F-8104-758A3AF9D04A}"/>
              </a:ext>
            </a:extLst>
          </p:cNvPr>
          <p:cNvSpPr>
            <a:spLocks noGrp="1"/>
          </p:cNvSpPr>
          <p:nvPr>
            <p:ph type="body" idx="1" hasCustomPrompt="1"/>
          </p:nvPr>
        </p:nvSpPr>
        <p:spPr>
          <a:xfrm>
            <a:off x="1085643" y="679769"/>
            <a:ext cx="2062780" cy="370970"/>
          </a:xfrm>
          <a:prstGeom prst="rect">
            <a:avLst/>
          </a:prstGeom>
        </p:spPr>
        <p:txBody>
          <a:bodyPr/>
          <a:lstStyle>
            <a:lvl1pPr marL="283451" indent="-192015" algn="ctr">
              <a:lnSpc>
                <a:spcPct val="150000"/>
              </a:lnSpc>
              <a:spcBef>
                <a:spcPts val="1200"/>
              </a:spcBef>
              <a:buNone/>
              <a:defRPr sz="1000" b="1" i="0" spc="300" baseline="0">
                <a:solidFill>
                  <a:schemeClr val="bg1"/>
                </a:solidFill>
                <a:latin typeface="Akzidenz Grotesk BE" panose="020B0500000000000000" pitchFamily="34" charset="0"/>
              </a:defRPr>
            </a:lvl1pPr>
            <a:lvl2pPr marL="502895" indent="0">
              <a:buNone/>
              <a:defRPr sz="2200">
                <a:solidFill>
                  <a:schemeClr val="tx1">
                    <a:tint val="75000"/>
                  </a:schemeClr>
                </a:solidFill>
              </a:defRPr>
            </a:lvl2pPr>
            <a:lvl3pPr marL="1005791" indent="0">
              <a:buNone/>
              <a:defRPr sz="1980">
                <a:solidFill>
                  <a:schemeClr val="tx1">
                    <a:tint val="75000"/>
                  </a:schemeClr>
                </a:solidFill>
              </a:defRPr>
            </a:lvl3pPr>
            <a:lvl4pPr marL="1508686" indent="0">
              <a:buNone/>
              <a:defRPr sz="1760">
                <a:solidFill>
                  <a:schemeClr val="tx1">
                    <a:tint val="75000"/>
                  </a:schemeClr>
                </a:solidFill>
              </a:defRPr>
            </a:lvl4pPr>
            <a:lvl5pPr marL="2011581" indent="0">
              <a:buNone/>
              <a:defRPr sz="1760">
                <a:solidFill>
                  <a:schemeClr val="tx1">
                    <a:tint val="75000"/>
                  </a:schemeClr>
                </a:solidFill>
              </a:defRPr>
            </a:lvl5pPr>
            <a:lvl6pPr marL="2514476" indent="0">
              <a:buNone/>
              <a:defRPr sz="1760">
                <a:solidFill>
                  <a:schemeClr val="tx1">
                    <a:tint val="75000"/>
                  </a:schemeClr>
                </a:solidFill>
              </a:defRPr>
            </a:lvl6pPr>
            <a:lvl7pPr marL="3017373" indent="0">
              <a:buNone/>
              <a:defRPr sz="1760">
                <a:solidFill>
                  <a:schemeClr val="tx1">
                    <a:tint val="75000"/>
                  </a:schemeClr>
                </a:solidFill>
              </a:defRPr>
            </a:lvl7pPr>
            <a:lvl8pPr marL="3520268" indent="0">
              <a:buNone/>
              <a:defRPr sz="1760">
                <a:solidFill>
                  <a:schemeClr val="tx1">
                    <a:tint val="75000"/>
                  </a:schemeClr>
                </a:solidFill>
              </a:defRPr>
            </a:lvl8pPr>
            <a:lvl9pPr marL="4023163" indent="0">
              <a:buNone/>
              <a:defRPr sz="1760">
                <a:solidFill>
                  <a:schemeClr val="tx1">
                    <a:tint val="75000"/>
                  </a:schemeClr>
                </a:solidFill>
              </a:defRPr>
            </a:lvl9pPr>
          </a:lstStyle>
          <a:p>
            <a:pPr lvl="0"/>
            <a:r>
              <a:rPr lang="en-US"/>
              <a:t>PROGRAM: SCORE</a:t>
            </a:r>
          </a:p>
        </p:txBody>
      </p:sp>
    </p:spTree>
    <p:extLst>
      <p:ext uri="{BB962C8B-B14F-4D97-AF65-F5344CB8AC3E}">
        <p14:creationId xmlns:p14="http://schemas.microsoft.com/office/powerpoint/2010/main" val="154275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1" y="5181109"/>
            <a:ext cx="8575433" cy="972557"/>
          </a:xfrm>
          <a:prstGeom prst="rect">
            <a:avLst/>
          </a:prstGeom>
        </p:spPr>
        <p:txBody>
          <a:bodyPr lIns="320040" anchor="b">
            <a:normAutofit/>
          </a:bodyPr>
          <a:lstStyle>
            <a:lvl1pPr algn="l">
              <a:defRPr lang="en-US" sz="1400" baseline="0" smtClean="0">
                <a:effectLst/>
              </a:defRPr>
            </a:lvl1pPr>
          </a:lstStyle>
          <a:p>
            <a:r>
              <a:rPr lang="en-US">
                <a:solidFill>
                  <a:srgbClr val="FFFFFF"/>
                </a:solidFill>
                <a:effectLst/>
                <a:latin typeface="Berthold Akzidenz Grotesk" panose="020B0500000000000000" pitchFamily="34" charset="0"/>
              </a:rPr>
              <a:t>We would like to thank all customers, associates and partners for their support in enabling </a:t>
            </a:r>
            <a:r>
              <a:rPr lang="en-US" err="1">
                <a:solidFill>
                  <a:srgbClr val="FFFFFF"/>
                </a:solidFill>
                <a:effectLst/>
                <a:latin typeface="Berthold Akzidenz Grotesk" panose="020B0500000000000000" pitchFamily="34" charset="0"/>
              </a:rPr>
              <a:t>Metrolink</a:t>
            </a:r>
            <a:r>
              <a:rPr lang="en-US">
                <a:solidFill>
                  <a:srgbClr val="FFFFFF"/>
                </a:solidFill>
                <a:effectLst/>
                <a:latin typeface="Berthold Akzidenz Grotesk" panose="020B0500000000000000" pitchFamily="34" charset="0"/>
              </a:rPr>
              <a:t> to serve the community. In addition, we are hugely grateful to all participants for their time, insight and willingness to challenge views.</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Tree>
    <p:extLst>
      <p:ext uri="{BB962C8B-B14F-4D97-AF65-F5344CB8AC3E}">
        <p14:creationId xmlns:p14="http://schemas.microsoft.com/office/powerpoint/2010/main" val="313169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78D60A-9A7B-384F-9ACF-D623B7B3DAA6}"/>
              </a:ext>
            </a:extLst>
          </p:cNvPr>
          <p:cNvSpPr>
            <a:spLocks noGrp="1"/>
          </p:cNvSpPr>
          <p:nvPr>
            <p:ph type="pic" sz="quarter" idx="10" hasCustomPrompt="1"/>
          </p:nvPr>
        </p:nvSpPr>
        <p:spPr>
          <a:xfrm>
            <a:off x="0" y="1803001"/>
            <a:ext cx="10058400" cy="3358619"/>
          </a:xfrm>
          <a:prstGeom prst="rect">
            <a:avLst/>
          </a:prstGeom>
        </p:spPr>
        <p:txBody>
          <a:bodyPr anchor="ctr" anchorCtr="1"/>
          <a:lstStyle>
            <a:lvl1pPr marL="0" marR="0" indent="0" algn="r" defTabSz="754343" rtl="0" eaLnBrk="1" fontAlgn="auto" latinLnBrk="0" hangingPunct="1">
              <a:lnSpc>
                <a:spcPct val="300000"/>
              </a:lnSpc>
              <a:spcBef>
                <a:spcPts val="824"/>
              </a:spcBef>
              <a:spcAft>
                <a:spcPts val="0"/>
              </a:spcAft>
              <a:buClrTx/>
              <a:buSzTx/>
              <a:buFontTx/>
              <a:buNone/>
              <a:tabLst/>
              <a:defRPr sz="1800" b="0" i="0">
                <a:ln>
                  <a:noFill/>
                </a:ln>
                <a:solidFill>
                  <a:schemeClr val="tx1"/>
                </a:solidFill>
                <a:latin typeface="+mn-lt"/>
                <a:cs typeface="Arial" panose="020B0604020202020204" pitchFamily="34" charset="0"/>
              </a:defRPr>
            </a:lvl1pPr>
          </a:lstStyle>
          <a:p>
            <a:pPr marL="0" marR="0" lvl="0" indent="0" algn="r" defTabSz="754343" rtl="0" eaLnBrk="1" fontAlgn="auto" latinLnBrk="0" hangingPunct="1">
              <a:lnSpc>
                <a:spcPct val="200000"/>
              </a:lnSpc>
              <a:spcBef>
                <a:spcPts val="824"/>
              </a:spcBef>
              <a:spcAft>
                <a:spcPts val="0"/>
              </a:spcAft>
              <a:buClrTx/>
              <a:buSzTx/>
              <a:buFontTx/>
              <a:buNone/>
              <a:tabLst/>
              <a:defRPr/>
            </a:pPr>
            <a:r>
              <a:rPr lang="en-US" dirty="0"/>
              <a:t>Click icon to add cover photo</a:t>
            </a:r>
          </a:p>
          <a:p>
            <a:endParaRPr lang="en-US" dirty="0"/>
          </a:p>
        </p:txBody>
      </p:sp>
      <p:sp>
        <p:nvSpPr>
          <p:cNvPr id="2" name="Rectangle 1">
            <a:extLst>
              <a:ext uri="{FF2B5EF4-FFF2-40B4-BE49-F238E27FC236}">
                <a16:creationId xmlns:a16="http://schemas.microsoft.com/office/drawing/2014/main" id="{5C39E57D-9234-884A-8FA6-1459D5D3588D}"/>
              </a:ext>
            </a:extLst>
          </p:cNvPr>
          <p:cNvSpPr/>
          <p:nvPr userDrawn="1"/>
        </p:nvSpPr>
        <p:spPr>
          <a:xfrm>
            <a:off x="0" y="1"/>
            <a:ext cx="10058400" cy="1802991"/>
          </a:xfrm>
          <a:prstGeom prst="rect">
            <a:avLst/>
          </a:prstGeom>
          <a:solidFill>
            <a:srgbClr val="8B8F8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4" y="2085612"/>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6" name="Title 1">
            <a:extLst>
              <a:ext uri="{FF2B5EF4-FFF2-40B4-BE49-F238E27FC236}">
                <a16:creationId xmlns:a16="http://schemas.microsoft.com/office/drawing/2014/main" id="{ED3F4561-0932-DB4B-8A3B-593783E23CD3}"/>
              </a:ext>
            </a:extLst>
          </p:cNvPr>
          <p:cNvSpPr>
            <a:spLocks noGrp="1"/>
          </p:cNvSpPr>
          <p:nvPr>
            <p:ph type="title" hasCustomPrompt="1"/>
          </p:nvPr>
        </p:nvSpPr>
        <p:spPr>
          <a:xfrm>
            <a:off x="686278" y="326251"/>
            <a:ext cx="8675370" cy="657162"/>
          </a:xfrm>
          <a:prstGeom prst="rect">
            <a:avLst/>
          </a:prstGeom>
        </p:spPr>
        <p:txBody>
          <a:bodyPr anchor="t"/>
          <a:lstStyle>
            <a:lvl1pPr>
              <a:defRPr sz="5200" b="0" i="0">
                <a:solidFill>
                  <a:schemeClr val="bg1"/>
                </a:solidFill>
                <a:latin typeface="+mj-lt"/>
              </a:defRPr>
            </a:lvl1pPr>
          </a:lstStyle>
          <a:p>
            <a:r>
              <a:rPr lang="en-US"/>
              <a:t>COVER TITLE</a:t>
            </a:r>
          </a:p>
        </p:txBody>
      </p:sp>
      <p:sp>
        <p:nvSpPr>
          <p:cNvPr id="7" name="Text Placeholder 2">
            <a:extLst>
              <a:ext uri="{FF2B5EF4-FFF2-40B4-BE49-F238E27FC236}">
                <a16:creationId xmlns:a16="http://schemas.microsoft.com/office/drawing/2014/main" id="{A74F7D05-4D81-6C48-95A7-2F9FD7A79A72}"/>
              </a:ext>
            </a:extLst>
          </p:cNvPr>
          <p:cNvSpPr>
            <a:spLocks noGrp="1"/>
          </p:cNvSpPr>
          <p:nvPr>
            <p:ph type="body" idx="11" hasCustomPrompt="1"/>
          </p:nvPr>
        </p:nvSpPr>
        <p:spPr>
          <a:xfrm>
            <a:off x="679622" y="1073042"/>
            <a:ext cx="8675370" cy="486983"/>
          </a:xfrm>
          <a:prstGeom prst="rect">
            <a:avLst/>
          </a:prstGeom>
        </p:spPr>
        <p:txBody>
          <a:bodyPr/>
          <a:lstStyle>
            <a:lvl1pPr marL="283451" indent="-192015">
              <a:lnSpc>
                <a:spcPct val="100000"/>
              </a:lnSpc>
              <a:spcBef>
                <a:spcPts val="1200"/>
              </a:spcBef>
              <a:buNone/>
              <a:defRPr sz="2399" b="0" i="0" spc="150" baseline="0">
                <a:solidFill>
                  <a:schemeClr val="bg1"/>
                </a:solidFill>
                <a:latin typeface="+mj-lt"/>
              </a:defRPr>
            </a:lvl1pPr>
            <a:lvl2pPr marL="502895" indent="0">
              <a:buNone/>
              <a:defRPr sz="2200">
                <a:solidFill>
                  <a:schemeClr val="tx1">
                    <a:tint val="75000"/>
                  </a:schemeClr>
                </a:solidFill>
              </a:defRPr>
            </a:lvl2pPr>
            <a:lvl3pPr marL="1005791" indent="0">
              <a:buNone/>
              <a:defRPr sz="1980">
                <a:solidFill>
                  <a:schemeClr val="tx1">
                    <a:tint val="75000"/>
                  </a:schemeClr>
                </a:solidFill>
              </a:defRPr>
            </a:lvl3pPr>
            <a:lvl4pPr marL="1508686" indent="0">
              <a:buNone/>
              <a:defRPr sz="1760">
                <a:solidFill>
                  <a:schemeClr val="tx1">
                    <a:tint val="75000"/>
                  </a:schemeClr>
                </a:solidFill>
              </a:defRPr>
            </a:lvl4pPr>
            <a:lvl5pPr marL="2011581" indent="0">
              <a:buNone/>
              <a:defRPr sz="1760">
                <a:solidFill>
                  <a:schemeClr val="tx1">
                    <a:tint val="75000"/>
                  </a:schemeClr>
                </a:solidFill>
              </a:defRPr>
            </a:lvl5pPr>
            <a:lvl6pPr marL="2514476" indent="0">
              <a:buNone/>
              <a:defRPr sz="1760">
                <a:solidFill>
                  <a:schemeClr val="tx1">
                    <a:tint val="75000"/>
                  </a:schemeClr>
                </a:solidFill>
              </a:defRPr>
            </a:lvl6pPr>
            <a:lvl7pPr marL="3017373" indent="0">
              <a:buNone/>
              <a:defRPr sz="1760">
                <a:solidFill>
                  <a:schemeClr val="tx1">
                    <a:tint val="75000"/>
                  </a:schemeClr>
                </a:solidFill>
              </a:defRPr>
            </a:lvl7pPr>
            <a:lvl8pPr marL="3520268" indent="0">
              <a:buNone/>
              <a:defRPr sz="1760">
                <a:solidFill>
                  <a:schemeClr val="tx1">
                    <a:tint val="75000"/>
                  </a:schemeClr>
                </a:solidFill>
              </a:defRPr>
            </a:lvl8pPr>
            <a:lvl9pPr marL="4023163" indent="0">
              <a:buNone/>
              <a:defRPr sz="1760">
                <a:solidFill>
                  <a:schemeClr val="tx1">
                    <a:tint val="75000"/>
                  </a:schemeClr>
                </a:solidFill>
              </a:defRPr>
            </a:lvl9pPr>
          </a:lstStyle>
          <a:p>
            <a:pPr lvl="0"/>
            <a:r>
              <a:rPr lang="en-US"/>
              <a:t>CLICK TO EDIT COVER TITLE</a:t>
            </a:r>
          </a:p>
        </p:txBody>
      </p:sp>
      <p:sp>
        <p:nvSpPr>
          <p:cNvPr id="9" name="Text Placeholder 8">
            <a:extLst>
              <a:ext uri="{FF2B5EF4-FFF2-40B4-BE49-F238E27FC236}">
                <a16:creationId xmlns:a16="http://schemas.microsoft.com/office/drawing/2014/main" id="{6F13DF8F-A3C1-D949-925D-09D2D281B5E8}"/>
              </a:ext>
            </a:extLst>
          </p:cNvPr>
          <p:cNvSpPr>
            <a:spLocks noGrp="1"/>
          </p:cNvSpPr>
          <p:nvPr>
            <p:ph type="body" sz="quarter" idx="14" hasCustomPrompt="1"/>
          </p:nvPr>
        </p:nvSpPr>
        <p:spPr>
          <a:xfrm>
            <a:off x="6922743" y="5444246"/>
            <a:ext cx="2652435" cy="393454"/>
          </a:xfrm>
          <a:prstGeom prst="rect">
            <a:avLst/>
          </a:prstGeom>
        </p:spPr>
        <p:txBody>
          <a:bodyPr/>
          <a:lstStyle>
            <a:lvl1pPr marL="0" indent="0" algn="r">
              <a:buFontTx/>
              <a:buNone/>
              <a:defRPr sz="1301" b="0" i="1" spc="150" baseline="0">
                <a:solidFill>
                  <a:schemeClr val="bg1"/>
                </a:solidFill>
                <a:latin typeface="Century Old Style Std" panose="02050603060505020204" pitchFamily="18" charset="0"/>
              </a:defRPr>
            </a:lvl1pPr>
          </a:lstStyle>
          <a:p>
            <a:pPr lvl="0"/>
            <a:r>
              <a:rPr lang="en-US"/>
              <a:t>Date, 2019</a:t>
            </a:r>
          </a:p>
        </p:txBody>
      </p:sp>
      <p:cxnSp>
        <p:nvCxnSpPr>
          <p:cNvPr id="5" name="Straight Connector 4">
            <a:extLst>
              <a:ext uri="{FF2B5EF4-FFF2-40B4-BE49-F238E27FC236}">
                <a16:creationId xmlns:a16="http://schemas.microsoft.com/office/drawing/2014/main" id="{79FE1157-09D2-5143-9321-146647B42B31}"/>
              </a:ext>
            </a:extLst>
          </p:cNvPr>
          <p:cNvCxnSpPr/>
          <p:nvPr userDrawn="1"/>
        </p:nvCxnSpPr>
        <p:spPr>
          <a:xfrm>
            <a:off x="-1" y="1778276"/>
            <a:ext cx="100584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14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FCF449-8F1B-A84C-9ADC-3945AE8FF26E}"/>
              </a:ext>
            </a:extLst>
          </p:cNvPr>
          <p:cNvSpPr>
            <a:spLocks noGrp="1"/>
          </p:cNvSpPr>
          <p:nvPr>
            <p:ph type="title" hasCustomPrompt="1"/>
          </p:nvPr>
        </p:nvSpPr>
        <p:spPr>
          <a:xfrm>
            <a:off x="686278" y="689670"/>
            <a:ext cx="8675370" cy="3233102"/>
          </a:xfrm>
          <a:prstGeom prst="rect">
            <a:avLst/>
          </a:prstGeom>
        </p:spPr>
        <p:txBody>
          <a:bodyPr anchor="b"/>
          <a:lstStyle>
            <a:lvl1pPr>
              <a:defRPr sz="6600" b="0" i="0">
                <a:latin typeface="+mj-lt"/>
              </a:defRPr>
            </a:lvl1pPr>
          </a:lstStyle>
          <a:p>
            <a:r>
              <a:rPr lang="en-US"/>
              <a:t>SECTION TITLE</a:t>
            </a:r>
          </a:p>
        </p:txBody>
      </p:sp>
      <p:sp>
        <p:nvSpPr>
          <p:cNvPr id="8" name="Text Placeholder 2">
            <a:extLst>
              <a:ext uri="{FF2B5EF4-FFF2-40B4-BE49-F238E27FC236}">
                <a16:creationId xmlns:a16="http://schemas.microsoft.com/office/drawing/2014/main" id="{BFB57BC5-3277-C34B-8B22-17582949BACB}"/>
              </a:ext>
            </a:extLst>
          </p:cNvPr>
          <p:cNvSpPr>
            <a:spLocks noGrp="1"/>
          </p:cNvSpPr>
          <p:nvPr>
            <p:ph type="body" idx="1" hasCustomPrompt="1"/>
          </p:nvPr>
        </p:nvSpPr>
        <p:spPr>
          <a:xfrm>
            <a:off x="686278" y="4089285"/>
            <a:ext cx="8675370" cy="1100550"/>
          </a:xfrm>
          <a:prstGeom prst="rect">
            <a:avLst/>
          </a:prstGeom>
        </p:spPr>
        <p:txBody>
          <a:bodyPr/>
          <a:lstStyle>
            <a:lvl1pPr marL="283451" indent="-192015">
              <a:lnSpc>
                <a:spcPct val="100000"/>
              </a:lnSpc>
              <a:spcBef>
                <a:spcPts val="1200"/>
              </a:spcBef>
              <a:buNone/>
              <a:defRPr sz="2399" b="0" i="0" spc="150" baseline="0">
                <a:solidFill>
                  <a:schemeClr val="bg1"/>
                </a:solidFill>
                <a:latin typeface="+mj-lt"/>
              </a:defRPr>
            </a:lvl1pPr>
            <a:lvl2pPr marL="502895" indent="0">
              <a:buNone/>
              <a:defRPr sz="2200">
                <a:solidFill>
                  <a:schemeClr val="tx1">
                    <a:tint val="75000"/>
                  </a:schemeClr>
                </a:solidFill>
              </a:defRPr>
            </a:lvl2pPr>
            <a:lvl3pPr marL="1005791" indent="0">
              <a:buNone/>
              <a:defRPr sz="1980">
                <a:solidFill>
                  <a:schemeClr val="tx1">
                    <a:tint val="75000"/>
                  </a:schemeClr>
                </a:solidFill>
              </a:defRPr>
            </a:lvl3pPr>
            <a:lvl4pPr marL="1508686" indent="0">
              <a:buNone/>
              <a:defRPr sz="1760">
                <a:solidFill>
                  <a:schemeClr val="tx1">
                    <a:tint val="75000"/>
                  </a:schemeClr>
                </a:solidFill>
              </a:defRPr>
            </a:lvl4pPr>
            <a:lvl5pPr marL="2011581" indent="0">
              <a:buNone/>
              <a:defRPr sz="1760">
                <a:solidFill>
                  <a:schemeClr val="tx1">
                    <a:tint val="75000"/>
                  </a:schemeClr>
                </a:solidFill>
              </a:defRPr>
            </a:lvl5pPr>
            <a:lvl6pPr marL="2514476" indent="0">
              <a:buNone/>
              <a:defRPr sz="1760">
                <a:solidFill>
                  <a:schemeClr val="tx1">
                    <a:tint val="75000"/>
                  </a:schemeClr>
                </a:solidFill>
              </a:defRPr>
            </a:lvl6pPr>
            <a:lvl7pPr marL="3017373" indent="0">
              <a:buNone/>
              <a:defRPr sz="1760">
                <a:solidFill>
                  <a:schemeClr val="tx1">
                    <a:tint val="75000"/>
                  </a:schemeClr>
                </a:solidFill>
              </a:defRPr>
            </a:lvl7pPr>
            <a:lvl8pPr marL="3520268" indent="0">
              <a:buNone/>
              <a:defRPr sz="1760">
                <a:solidFill>
                  <a:schemeClr val="tx1">
                    <a:tint val="75000"/>
                  </a:schemeClr>
                </a:solidFill>
              </a:defRPr>
            </a:lvl8pPr>
            <a:lvl9pPr marL="4023163" indent="0">
              <a:buNone/>
              <a:defRPr sz="1760">
                <a:solidFill>
                  <a:schemeClr val="tx1">
                    <a:tint val="75000"/>
                  </a:schemeClr>
                </a:solidFill>
              </a:defRPr>
            </a:lvl9pPr>
          </a:lstStyle>
          <a:p>
            <a:pPr lvl="0"/>
            <a:r>
              <a:rPr lang="en-US"/>
              <a:t>CLICK TO EDIT SECTION SUB TITLE</a:t>
            </a:r>
          </a:p>
        </p:txBody>
      </p:sp>
      <p:sp>
        <p:nvSpPr>
          <p:cNvPr id="6" name="Slide Number Placeholder 5">
            <a:extLst>
              <a:ext uri="{FF2B5EF4-FFF2-40B4-BE49-F238E27FC236}">
                <a16:creationId xmlns:a16="http://schemas.microsoft.com/office/drawing/2014/main" id="{A3A864A1-FF2C-EB44-8C6F-4B25B4CE8377}"/>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244804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9" Type="http://schemas.openxmlformats.org/officeDocument/2006/relationships/theme" Target="../theme/theme2.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40" Type="http://schemas.openxmlformats.org/officeDocument/2006/relationships/image" Target="../media/image1.emf"/><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8" Type="http://schemas.openxmlformats.org/officeDocument/2006/relationships/slideLayout" Target="../slideLayouts/slideLayout15.xml"/><Relationship Id="rId3"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DBE2FB26-383A-4842-A19C-B7BDF3B38F00}"/>
              </a:ext>
            </a:extLst>
          </p:cNvPr>
          <p:cNvSpPr>
            <a:spLocks noGrp="1"/>
          </p:cNvSpPr>
          <p:nvPr>
            <p:ph type="sldNum" sz="quarter" idx="4"/>
          </p:nvPr>
        </p:nvSpPr>
        <p:spPr>
          <a:xfrm>
            <a:off x="9329814" y="7203866"/>
            <a:ext cx="469093" cy="413808"/>
          </a:xfrm>
          <a:prstGeom prst="rect">
            <a:avLst/>
          </a:prstGeom>
        </p:spPr>
        <p:txBody>
          <a:bodyPr/>
          <a:lstStyle>
            <a:lvl1pPr>
              <a:defRPr sz="1000" baseline="0">
                <a:solidFill>
                  <a:schemeClr val="bg1"/>
                </a:solidFill>
                <a:latin typeface="Berthold Akzidenz Grotesk Light" panose="020B0400000000000000" pitchFamily="34" charset="0"/>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3873586784"/>
      </p:ext>
    </p:extLst>
  </p:cSld>
  <p:clrMap bg1="lt1" tx1="dk1" bg2="lt2" tx2="dk2" accent1="accent1" accent2="accent2" accent3="accent3" accent4="accent4" accent5="accent5" accent6="accent6" hlink="hlink" folHlink="folHlink"/>
  <p:sldLayoutIdLst>
    <p:sldLayoutId id="2147483741" r:id="rId1"/>
    <p:sldLayoutId id="2147483744" r:id="rId2"/>
    <p:sldLayoutId id="2147483742" r:id="rId3"/>
    <p:sldLayoutId id="2147483739" r:id="rId4"/>
    <p:sldLayoutId id="2147483738" r:id="rId5"/>
    <p:sldLayoutId id="2147483743" r:id="rId6"/>
    <p:sldLayoutId id="2147483740" r:id="rId7"/>
  </p:sldLayoutIdLst>
  <p:hf hdr="0" ftr="0" dt="0"/>
  <p:txStyles>
    <p:titleStyle>
      <a:lvl1pPr algn="l" defTabSz="754343"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85" indent="-188585" algn="l" defTabSz="754343" rtl="0" eaLnBrk="1" latinLnBrk="0" hangingPunct="1">
        <a:lnSpc>
          <a:spcPct val="90000"/>
        </a:lnSpc>
        <a:spcBef>
          <a:spcPts val="824"/>
        </a:spcBef>
        <a:buFont typeface="Arial" panose="020B0604020202020204" pitchFamily="34" charset="0"/>
        <a:buChar char="•"/>
        <a:defRPr sz="2310" kern="1200">
          <a:solidFill>
            <a:schemeClr val="tx1"/>
          </a:solidFill>
          <a:latin typeface="+mn-lt"/>
          <a:ea typeface="+mn-ea"/>
          <a:cs typeface="+mn-cs"/>
        </a:defRPr>
      </a:lvl1pPr>
      <a:lvl2pPr marL="565757" indent="-188585" algn="l" defTabSz="754343"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29" indent="-188585" algn="l" defTabSz="754343"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00"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4pPr>
      <a:lvl5pPr marL="1697272"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5pPr>
      <a:lvl6pPr marL="2074444"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6pPr>
      <a:lvl7pPr marL="2451616"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7pPr>
      <a:lvl8pPr marL="2828786"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8pPr>
      <a:lvl9pPr marL="3205958"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9pPr>
    </p:bodyStyle>
    <p:otherStyle>
      <a:defPPr>
        <a:defRPr lang="en-US"/>
      </a:defPPr>
      <a:lvl1pPr marL="0" algn="l" defTabSz="754343" rtl="0" eaLnBrk="1" latinLnBrk="0" hangingPunct="1">
        <a:defRPr sz="1484" kern="1200">
          <a:solidFill>
            <a:schemeClr val="tx1"/>
          </a:solidFill>
          <a:latin typeface="+mn-lt"/>
          <a:ea typeface="+mn-ea"/>
          <a:cs typeface="+mn-cs"/>
        </a:defRPr>
      </a:lvl1pPr>
      <a:lvl2pPr marL="377172" algn="l" defTabSz="754343" rtl="0" eaLnBrk="1" latinLnBrk="0" hangingPunct="1">
        <a:defRPr sz="1484" kern="1200">
          <a:solidFill>
            <a:schemeClr val="tx1"/>
          </a:solidFill>
          <a:latin typeface="+mn-lt"/>
          <a:ea typeface="+mn-ea"/>
          <a:cs typeface="+mn-cs"/>
        </a:defRPr>
      </a:lvl2pPr>
      <a:lvl3pPr marL="754343" algn="l" defTabSz="754343" rtl="0" eaLnBrk="1" latinLnBrk="0" hangingPunct="1">
        <a:defRPr sz="1484" kern="1200">
          <a:solidFill>
            <a:schemeClr val="tx1"/>
          </a:solidFill>
          <a:latin typeface="+mn-lt"/>
          <a:ea typeface="+mn-ea"/>
          <a:cs typeface="+mn-cs"/>
        </a:defRPr>
      </a:lvl3pPr>
      <a:lvl4pPr marL="1131514" algn="l" defTabSz="754343" rtl="0" eaLnBrk="1" latinLnBrk="0" hangingPunct="1">
        <a:defRPr sz="1484" kern="1200">
          <a:solidFill>
            <a:schemeClr val="tx1"/>
          </a:solidFill>
          <a:latin typeface="+mn-lt"/>
          <a:ea typeface="+mn-ea"/>
          <a:cs typeface="+mn-cs"/>
        </a:defRPr>
      </a:lvl4pPr>
      <a:lvl5pPr marL="1508686" algn="l" defTabSz="754343" rtl="0" eaLnBrk="1" latinLnBrk="0" hangingPunct="1">
        <a:defRPr sz="1484" kern="1200">
          <a:solidFill>
            <a:schemeClr val="tx1"/>
          </a:solidFill>
          <a:latin typeface="+mn-lt"/>
          <a:ea typeface="+mn-ea"/>
          <a:cs typeface="+mn-cs"/>
        </a:defRPr>
      </a:lvl5pPr>
      <a:lvl6pPr marL="1885858" algn="l" defTabSz="754343" rtl="0" eaLnBrk="1" latinLnBrk="0" hangingPunct="1">
        <a:defRPr sz="1484" kern="1200">
          <a:solidFill>
            <a:schemeClr val="tx1"/>
          </a:solidFill>
          <a:latin typeface="+mn-lt"/>
          <a:ea typeface="+mn-ea"/>
          <a:cs typeface="+mn-cs"/>
        </a:defRPr>
      </a:lvl6pPr>
      <a:lvl7pPr marL="2263029" algn="l" defTabSz="754343" rtl="0" eaLnBrk="1" latinLnBrk="0" hangingPunct="1">
        <a:defRPr sz="1484" kern="1200">
          <a:solidFill>
            <a:schemeClr val="tx1"/>
          </a:solidFill>
          <a:latin typeface="+mn-lt"/>
          <a:ea typeface="+mn-ea"/>
          <a:cs typeface="+mn-cs"/>
        </a:defRPr>
      </a:lvl7pPr>
      <a:lvl8pPr marL="2640201" algn="l" defTabSz="754343" rtl="0" eaLnBrk="1" latinLnBrk="0" hangingPunct="1">
        <a:defRPr sz="1484" kern="1200">
          <a:solidFill>
            <a:schemeClr val="tx1"/>
          </a:solidFill>
          <a:latin typeface="+mn-lt"/>
          <a:ea typeface="+mn-ea"/>
          <a:cs typeface="+mn-cs"/>
        </a:defRPr>
      </a:lvl8pPr>
      <a:lvl9pPr marL="3017373" algn="l" defTabSz="754343" rtl="0" eaLnBrk="1" latinLnBrk="0" hangingPunct="1">
        <a:defRPr sz="14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0">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58B768-E392-BF45-9794-023B5941EB4F}"/>
              </a:ext>
            </a:extLst>
          </p:cNvPr>
          <p:cNvSpPr>
            <a:spLocks noGrp="1"/>
          </p:cNvSpPr>
          <p:nvPr>
            <p:ph type="ftr" sz="quarter" idx="3"/>
          </p:nvPr>
        </p:nvSpPr>
        <p:spPr>
          <a:xfrm>
            <a:off x="2615469" y="6919660"/>
            <a:ext cx="3184010" cy="414338"/>
          </a:xfrm>
          <a:prstGeom prst="rect">
            <a:avLst/>
          </a:prstGeom>
        </p:spPr>
        <p:txBody>
          <a:bodyPr vert="horz" lIns="91440" tIns="45720" rIns="91440" bIns="45720" rtlCol="0" anchor="ctr"/>
          <a:lstStyle>
            <a:lvl1pPr algn="l">
              <a:defRPr sz="1200" b="0" i="0" spc="30" baseline="0">
                <a:solidFill>
                  <a:schemeClr val="bg1"/>
                </a:solidFill>
                <a:latin typeface="+mj-lt"/>
              </a:defRPr>
            </a:lvl1pPr>
          </a:lstStyle>
          <a:p>
            <a:r>
              <a:rPr lang="en-US" dirty="0"/>
              <a:t>Section Title</a:t>
            </a:r>
          </a:p>
        </p:txBody>
      </p:sp>
      <p:sp>
        <p:nvSpPr>
          <p:cNvPr id="8" name="Slide Number Placeholder 5">
            <a:extLst>
              <a:ext uri="{FF2B5EF4-FFF2-40B4-BE49-F238E27FC236}">
                <a16:creationId xmlns:a16="http://schemas.microsoft.com/office/drawing/2014/main" id="{787B431E-0889-F840-BE7E-CE27FC1CAD46}"/>
              </a:ext>
            </a:extLst>
          </p:cNvPr>
          <p:cNvSpPr>
            <a:spLocks noGrp="1"/>
          </p:cNvSpPr>
          <p:nvPr>
            <p:ph type="sldNum" sz="quarter" idx="4"/>
          </p:nvPr>
        </p:nvSpPr>
        <p:spPr>
          <a:xfrm>
            <a:off x="9329814" y="7030868"/>
            <a:ext cx="469093" cy="413808"/>
          </a:xfrm>
          <a:prstGeom prst="rect">
            <a:avLst/>
          </a:prstGeom>
        </p:spPr>
        <p:txBody>
          <a:bodyPr/>
          <a:lstStyle>
            <a:lvl1pPr>
              <a:defRPr sz="1100" b="0" i="0" baseline="0">
                <a:solidFill>
                  <a:schemeClr val="bg1"/>
                </a:solidFill>
                <a:latin typeface="+mj-lt"/>
              </a:defRPr>
            </a:lvl1pPr>
          </a:lstStyle>
          <a:p>
            <a:fld id="{0D63DF01-F109-1D42-8613-A24BF6CCAD29}" type="slidenum">
              <a:rPr lang="en-US" smtClean="0"/>
              <a:pPr/>
              <a:t>‹#›</a:t>
            </a:fld>
            <a:endParaRPr lang="en-US" dirty="0"/>
          </a:p>
        </p:txBody>
      </p:sp>
    </p:spTree>
    <p:extLst>
      <p:ext uri="{BB962C8B-B14F-4D97-AF65-F5344CB8AC3E}">
        <p14:creationId xmlns:p14="http://schemas.microsoft.com/office/powerpoint/2010/main" val="118506096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Lst>
  <p:hf hdr="0"/>
  <p:txStyles>
    <p:titleStyle>
      <a:lvl1pPr algn="l" defTabSz="754343"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85" indent="-188585" algn="l" defTabSz="754343" rtl="0" eaLnBrk="1" latinLnBrk="0" hangingPunct="1">
        <a:lnSpc>
          <a:spcPct val="90000"/>
        </a:lnSpc>
        <a:spcBef>
          <a:spcPts val="824"/>
        </a:spcBef>
        <a:buFont typeface="Arial" panose="020B0604020202020204" pitchFamily="34" charset="0"/>
        <a:buChar char="•"/>
        <a:defRPr sz="2310" kern="1200">
          <a:solidFill>
            <a:schemeClr val="tx1"/>
          </a:solidFill>
          <a:latin typeface="+mn-lt"/>
          <a:ea typeface="+mn-ea"/>
          <a:cs typeface="+mn-cs"/>
        </a:defRPr>
      </a:lvl1pPr>
      <a:lvl2pPr marL="565757" indent="-188585" algn="l" defTabSz="754343"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29" indent="-188585" algn="l" defTabSz="754343"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00"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4pPr>
      <a:lvl5pPr marL="1697272"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5pPr>
      <a:lvl6pPr marL="2074444"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6pPr>
      <a:lvl7pPr marL="2451616"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7pPr>
      <a:lvl8pPr marL="2828786"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8pPr>
      <a:lvl9pPr marL="3205958" indent="-188585" algn="l" defTabSz="754343" rtl="0" eaLnBrk="1" latinLnBrk="0" hangingPunct="1">
        <a:lnSpc>
          <a:spcPct val="90000"/>
        </a:lnSpc>
        <a:spcBef>
          <a:spcPts val="413"/>
        </a:spcBef>
        <a:buFont typeface="Arial" panose="020B0604020202020204" pitchFamily="34" charset="0"/>
        <a:buChar char="•"/>
        <a:defRPr sz="1484" kern="1200">
          <a:solidFill>
            <a:schemeClr val="tx1"/>
          </a:solidFill>
          <a:latin typeface="+mn-lt"/>
          <a:ea typeface="+mn-ea"/>
          <a:cs typeface="+mn-cs"/>
        </a:defRPr>
      </a:lvl9pPr>
    </p:bodyStyle>
    <p:otherStyle>
      <a:defPPr>
        <a:defRPr lang="en-US"/>
      </a:defPPr>
      <a:lvl1pPr marL="0" algn="l" defTabSz="754343" rtl="0" eaLnBrk="1" latinLnBrk="0" hangingPunct="1">
        <a:defRPr sz="1484" kern="1200">
          <a:solidFill>
            <a:schemeClr val="tx1"/>
          </a:solidFill>
          <a:latin typeface="+mn-lt"/>
          <a:ea typeface="+mn-ea"/>
          <a:cs typeface="+mn-cs"/>
        </a:defRPr>
      </a:lvl1pPr>
      <a:lvl2pPr marL="377172" algn="l" defTabSz="754343" rtl="0" eaLnBrk="1" latinLnBrk="0" hangingPunct="1">
        <a:defRPr sz="1484" kern="1200">
          <a:solidFill>
            <a:schemeClr val="tx1"/>
          </a:solidFill>
          <a:latin typeface="+mn-lt"/>
          <a:ea typeface="+mn-ea"/>
          <a:cs typeface="+mn-cs"/>
        </a:defRPr>
      </a:lvl2pPr>
      <a:lvl3pPr marL="754343" algn="l" defTabSz="754343" rtl="0" eaLnBrk="1" latinLnBrk="0" hangingPunct="1">
        <a:defRPr sz="1484" kern="1200">
          <a:solidFill>
            <a:schemeClr val="tx1"/>
          </a:solidFill>
          <a:latin typeface="+mn-lt"/>
          <a:ea typeface="+mn-ea"/>
          <a:cs typeface="+mn-cs"/>
        </a:defRPr>
      </a:lvl3pPr>
      <a:lvl4pPr marL="1131514" algn="l" defTabSz="754343" rtl="0" eaLnBrk="1" latinLnBrk="0" hangingPunct="1">
        <a:defRPr sz="1484" kern="1200">
          <a:solidFill>
            <a:schemeClr val="tx1"/>
          </a:solidFill>
          <a:latin typeface="+mn-lt"/>
          <a:ea typeface="+mn-ea"/>
          <a:cs typeface="+mn-cs"/>
        </a:defRPr>
      </a:lvl4pPr>
      <a:lvl5pPr marL="1508686" algn="l" defTabSz="754343" rtl="0" eaLnBrk="1" latinLnBrk="0" hangingPunct="1">
        <a:defRPr sz="1484" kern="1200">
          <a:solidFill>
            <a:schemeClr val="tx1"/>
          </a:solidFill>
          <a:latin typeface="+mn-lt"/>
          <a:ea typeface="+mn-ea"/>
          <a:cs typeface="+mn-cs"/>
        </a:defRPr>
      </a:lvl5pPr>
      <a:lvl6pPr marL="1885858" algn="l" defTabSz="754343" rtl="0" eaLnBrk="1" latinLnBrk="0" hangingPunct="1">
        <a:defRPr sz="1484" kern="1200">
          <a:solidFill>
            <a:schemeClr val="tx1"/>
          </a:solidFill>
          <a:latin typeface="+mn-lt"/>
          <a:ea typeface="+mn-ea"/>
          <a:cs typeface="+mn-cs"/>
        </a:defRPr>
      </a:lvl6pPr>
      <a:lvl7pPr marL="2263029" algn="l" defTabSz="754343" rtl="0" eaLnBrk="1" latinLnBrk="0" hangingPunct="1">
        <a:defRPr sz="1484" kern="1200">
          <a:solidFill>
            <a:schemeClr val="tx1"/>
          </a:solidFill>
          <a:latin typeface="+mn-lt"/>
          <a:ea typeface="+mn-ea"/>
          <a:cs typeface="+mn-cs"/>
        </a:defRPr>
      </a:lvl7pPr>
      <a:lvl8pPr marL="2640201" algn="l" defTabSz="754343" rtl="0" eaLnBrk="1" latinLnBrk="0" hangingPunct="1">
        <a:defRPr sz="1484" kern="1200">
          <a:solidFill>
            <a:schemeClr val="tx1"/>
          </a:solidFill>
          <a:latin typeface="+mn-lt"/>
          <a:ea typeface="+mn-ea"/>
          <a:cs typeface="+mn-cs"/>
        </a:defRPr>
      </a:lvl8pPr>
      <a:lvl9pPr marL="3017373" algn="l" defTabSz="754343" rtl="0" eaLnBrk="1" latinLnBrk="0" hangingPunct="1">
        <a:defRPr sz="14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commons.wikimedia.org/wiki/category:green_check_marks" TargetMode="Externa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hyperlink" Target="http://commons.wikimedia.org/wiki/category:green_check_marks" TargetMode="Externa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4.tmp"/><Relationship Id="rId4" Type="http://schemas.openxmlformats.org/officeDocument/2006/relationships/hyperlink" Target="http://commons.wikimedia.org/wiki/category:green_check_mark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57.JPG"/></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metrolinktrains.com/community"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commons.wikimedia.org/wiki/category:green_check_mark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commons.wikimedia.org/wiki/category:green_check_marks" TargetMode="Externa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BD7EC6-39DE-2E46-B02E-D1B7BCA2D5B5}"/>
              </a:ext>
            </a:extLst>
          </p:cNvPr>
          <p:cNvSpPr>
            <a:spLocks noGrp="1"/>
          </p:cNvSpPr>
          <p:nvPr>
            <p:ph type="title"/>
          </p:nvPr>
        </p:nvSpPr>
        <p:spPr>
          <a:xfrm>
            <a:off x="686278" y="234810"/>
            <a:ext cx="8675370" cy="657162"/>
          </a:xfrm>
        </p:spPr>
        <p:txBody>
          <a:bodyPr/>
          <a:lstStyle/>
          <a:p>
            <a:r>
              <a:rPr lang="en-US" sz="5400" dirty="0">
                <a:latin typeface="Berthold Akzidenz Grotesk Light"/>
                <a:cs typeface="Calibri"/>
              </a:rPr>
              <a:t>Central Maintenance Facility Community Update</a:t>
            </a:r>
            <a:br>
              <a:rPr lang="en-US" sz="5400" dirty="0">
                <a:latin typeface="Berthold Akzidenz Grotesk Light"/>
                <a:cs typeface="Calibri"/>
              </a:rPr>
            </a:br>
            <a:endParaRPr lang="en-US" sz="5400" dirty="0">
              <a:latin typeface="Berthold Akzidenz Grotesk Light"/>
              <a:cs typeface="Calibri"/>
            </a:endParaRPr>
          </a:p>
        </p:txBody>
      </p:sp>
      <p:sp>
        <p:nvSpPr>
          <p:cNvPr id="5" name="Text Placeholder 4">
            <a:extLst>
              <a:ext uri="{FF2B5EF4-FFF2-40B4-BE49-F238E27FC236}">
                <a16:creationId xmlns:a16="http://schemas.microsoft.com/office/drawing/2014/main" id="{395B0D92-3F21-1B48-9D68-F3D5E4A4F154}"/>
              </a:ext>
            </a:extLst>
          </p:cNvPr>
          <p:cNvSpPr>
            <a:spLocks noGrp="1"/>
          </p:cNvSpPr>
          <p:nvPr>
            <p:ph type="body" sz="quarter" idx="14"/>
          </p:nvPr>
        </p:nvSpPr>
        <p:spPr/>
        <p:txBody>
          <a:bodyPr/>
          <a:lstStyle/>
          <a:p>
            <a:r>
              <a:rPr lang="en-US" sz="1600" dirty="0"/>
              <a:t>September 7, 2019</a:t>
            </a:r>
          </a:p>
        </p:txBody>
      </p:sp>
      <p:pic>
        <p:nvPicPr>
          <p:cNvPr id="11" name="Picture Placeholder 10">
            <a:extLst>
              <a:ext uri="{FF2B5EF4-FFF2-40B4-BE49-F238E27FC236}">
                <a16:creationId xmlns:a16="http://schemas.microsoft.com/office/drawing/2014/main" id="{00DD6D70-5CC9-4970-A895-17928AAFA588}"/>
              </a:ext>
            </a:extLst>
          </p:cNvPr>
          <p:cNvPicPr>
            <a:picLocks noGrp="1" noChangeAspect="1"/>
          </p:cNvPicPr>
          <p:nvPr>
            <p:ph type="pic" sz="quarter" idx="10"/>
          </p:nvPr>
        </p:nvPicPr>
        <p:blipFill>
          <a:blip r:embed="rId3"/>
          <a:srcRect t="10809" b="10809"/>
          <a:stretch>
            <a:fillRect/>
          </a:stretch>
        </p:blipFill>
        <p:spPr>
          <a:xfrm>
            <a:off x="0" y="1748819"/>
            <a:ext cx="10058400" cy="3358620"/>
          </a:xfrm>
        </p:spPr>
      </p:pic>
    </p:spTree>
    <p:extLst>
      <p:ext uri="{BB962C8B-B14F-4D97-AF65-F5344CB8AC3E}">
        <p14:creationId xmlns:p14="http://schemas.microsoft.com/office/powerpoint/2010/main" val="1373021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6ED7AB-8FEA-423B-AEC9-78B584BF897B}"/>
              </a:ext>
            </a:extLst>
          </p:cNvPr>
          <p:cNvSpPr>
            <a:spLocks noGrp="1"/>
          </p:cNvSpPr>
          <p:nvPr>
            <p:ph type="sldNum" sz="quarter" idx="12"/>
          </p:nvPr>
        </p:nvSpPr>
        <p:spPr/>
        <p:txBody>
          <a:bodyPr/>
          <a:lstStyle/>
          <a:p>
            <a:fld id="{0D63DF01-F109-1D42-8613-A24BF6CCAD29}" type="slidenum">
              <a:rPr lang="en-US" smtClean="0"/>
              <a:pPr/>
              <a:t>10</a:t>
            </a:fld>
            <a:endParaRPr lang="en-US" dirty="0"/>
          </a:p>
        </p:txBody>
      </p:sp>
      <p:sp>
        <p:nvSpPr>
          <p:cNvPr id="4" name="Text Placeholder 3">
            <a:extLst>
              <a:ext uri="{FF2B5EF4-FFF2-40B4-BE49-F238E27FC236}">
                <a16:creationId xmlns:a16="http://schemas.microsoft.com/office/drawing/2014/main" id="{9F0E1C2A-3A5C-4E4A-B4AD-1A05B2BD4F76}"/>
              </a:ext>
            </a:extLst>
          </p:cNvPr>
          <p:cNvSpPr>
            <a:spLocks noGrp="1"/>
          </p:cNvSpPr>
          <p:nvPr>
            <p:ph type="body" idx="1"/>
          </p:nvPr>
        </p:nvSpPr>
        <p:spPr/>
        <p:txBody>
          <a:bodyPr/>
          <a:lstStyle/>
          <a:p>
            <a:r>
              <a:rPr lang="en-US" dirty="0"/>
              <a:t>Short-term</a:t>
            </a:r>
          </a:p>
        </p:txBody>
      </p:sp>
      <p:sp>
        <p:nvSpPr>
          <p:cNvPr id="6" name="Rectangle 5">
            <a:extLst>
              <a:ext uri="{FF2B5EF4-FFF2-40B4-BE49-F238E27FC236}">
                <a16:creationId xmlns:a16="http://schemas.microsoft.com/office/drawing/2014/main" id="{3860C800-2749-4EBB-84E9-BC3B7114B87B}"/>
              </a:ext>
            </a:extLst>
          </p:cNvPr>
          <p:cNvSpPr/>
          <p:nvPr/>
        </p:nvSpPr>
        <p:spPr>
          <a:xfrm>
            <a:off x="392923" y="1091563"/>
            <a:ext cx="9408721" cy="923330"/>
          </a:xfrm>
          <a:prstGeom prst="rect">
            <a:avLst/>
          </a:prstGeom>
        </p:spPr>
        <p:txBody>
          <a:bodyPr wrap="square" anchor="t">
            <a:spAutoFit/>
          </a:bodyPr>
          <a:lstStyle/>
          <a:p>
            <a:r>
              <a:rPr lang="en-US" sz="2600" b="1" dirty="0">
                <a:latin typeface="Berthold Akzidenz Grotesk" panose="020B0500000000000000"/>
              </a:rPr>
              <a:t>2. Installation of sound monitors -- COMPLETE</a:t>
            </a:r>
            <a:endParaRPr lang="en-US" sz="2600" dirty="0">
              <a:latin typeface="Berthold Akzidenz Grotesk" panose="020B0500000000000000"/>
              <a:cs typeface="Calibri"/>
            </a:endParaRPr>
          </a:p>
          <a:p>
            <a:endParaRPr lang="en-US" sz="2800" dirty="0">
              <a:cs typeface="Calibri"/>
            </a:endParaRPr>
          </a:p>
        </p:txBody>
      </p:sp>
      <p:sp>
        <p:nvSpPr>
          <p:cNvPr id="8" name="TextBox 7">
            <a:extLst>
              <a:ext uri="{FF2B5EF4-FFF2-40B4-BE49-F238E27FC236}">
                <a16:creationId xmlns:a16="http://schemas.microsoft.com/office/drawing/2014/main" id="{A39CFBCB-CF9E-4B58-B38E-C36D4CAC6955}"/>
              </a:ext>
            </a:extLst>
          </p:cNvPr>
          <p:cNvSpPr txBox="1"/>
          <p:nvPr/>
        </p:nvSpPr>
        <p:spPr>
          <a:xfrm>
            <a:off x="392922" y="1510356"/>
            <a:ext cx="8810170" cy="399981"/>
          </a:xfrm>
          <a:prstGeom prst="rect">
            <a:avLst/>
          </a:prstGeom>
          <a:noFill/>
        </p:spPr>
        <p:txBody>
          <a:bodyPr wrap="square" rtlCol="0" anchor="t">
            <a:spAutoFit/>
          </a:bodyPr>
          <a:lstStyle/>
          <a:p>
            <a:r>
              <a:rPr lang="en-US" sz="1999" dirty="0">
                <a:solidFill>
                  <a:srgbClr val="000000"/>
                </a:solidFill>
                <a:latin typeface="Berthold Akzidenz Grotesk" panose="020B0500000000000000"/>
              </a:rPr>
              <a:t>Completion Timeframe: July 1, 2019</a:t>
            </a:r>
            <a:endParaRPr lang="en-US" sz="1999" dirty="0">
              <a:latin typeface="Berthold Akzidenz Grotesk" panose="020B0500000000000000"/>
            </a:endParaRPr>
          </a:p>
        </p:txBody>
      </p:sp>
      <p:pic>
        <p:nvPicPr>
          <p:cNvPr id="11" name="Picture 10" descr="A picture containing outdoor, sky, ground, tree&#10;&#10;Description generated with very high confidence">
            <a:extLst>
              <a:ext uri="{FF2B5EF4-FFF2-40B4-BE49-F238E27FC236}">
                <a16:creationId xmlns:a16="http://schemas.microsoft.com/office/drawing/2014/main" id="{C91A9439-2FF7-47DF-9B01-266979AEC26D}"/>
              </a:ext>
            </a:extLst>
          </p:cNvPr>
          <p:cNvPicPr>
            <a:picLocks noChangeAspect="1"/>
          </p:cNvPicPr>
          <p:nvPr/>
        </p:nvPicPr>
        <p:blipFill>
          <a:blip r:embed="rId3"/>
          <a:stretch>
            <a:fillRect/>
          </a:stretch>
        </p:blipFill>
        <p:spPr>
          <a:xfrm>
            <a:off x="5925602" y="2648362"/>
            <a:ext cx="3873304" cy="2475679"/>
          </a:xfrm>
          <a:prstGeom prst="rect">
            <a:avLst/>
          </a:prstGeom>
        </p:spPr>
      </p:pic>
      <p:sp>
        <p:nvSpPr>
          <p:cNvPr id="9" name="TextBox 8">
            <a:extLst>
              <a:ext uri="{FF2B5EF4-FFF2-40B4-BE49-F238E27FC236}">
                <a16:creationId xmlns:a16="http://schemas.microsoft.com/office/drawing/2014/main" id="{1CEB900E-775C-4A0F-9CD1-5B2369EC94C0}"/>
              </a:ext>
            </a:extLst>
          </p:cNvPr>
          <p:cNvSpPr txBox="1"/>
          <p:nvPr/>
        </p:nvSpPr>
        <p:spPr>
          <a:xfrm>
            <a:off x="392921" y="1819704"/>
            <a:ext cx="5532682" cy="4278094"/>
          </a:xfrm>
          <a:prstGeom prst="rect">
            <a:avLst/>
          </a:prstGeom>
          <a:noFill/>
        </p:spPr>
        <p:txBody>
          <a:bodyPr wrap="square" rtlCol="0" anchor="t">
            <a:spAutoFit/>
          </a:bodyPr>
          <a:lstStyle/>
          <a:p>
            <a:r>
              <a:rPr lang="en-US" sz="1600" b="1" dirty="0">
                <a:latin typeface="Berthold Akzidenz Grotesk" panose="020B0500000000000000"/>
              </a:rPr>
              <a:t>Benefits: </a:t>
            </a:r>
            <a:r>
              <a:rPr lang="en-US" sz="1600" dirty="0">
                <a:latin typeface="Berthold Akzidenz Grotesk" panose="020B0500000000000000"/>
              </a:rPr>
              <a:t>Less noise </a:t>
            </a:r>
            <a:endParaRPr lang="en-US" sz="1600" b="1" dirty="0">
              <a:latin typeface="Berthold Akzidenz Grotesk" panose="020B0500000000000000"/>
            </a:endParaRPr>
          </a:p>
          <a:p>
            <a:endParaRPr lang="en-US" sz="1600" b="1" dirty="0">
              <a:latin typeface="Berthold Akzidenz Grotesk" panose="020B0500000000000000"/>
            </a:endParaRPr>
          </a:p>
          <a:p>
            <a:r>
              <a:rPr lang="en-US" sz="1600" b="1" dirty="0">
                <a:latin typeface="Berthold Akzidenz Grotesk" panose="020B0500000000000000"/>
              </a:rPr>
              <a:t>Progress:</a:t>
            </a:r>
            <a:r>
              <a:rPr lang="en-US" sz="1600" dirty="0">
                <a:latin typeface="Berthold Akzidenz Grotesk"/>
              </a:rPr>
              <a:t> </a:t>
            </a:r>
          </a:p>
          <a:p>
            <a:pPr marL="285115" indent="-285115">
              <a:buFont typeface="Arial" panose="020B0604020202020204" pitchFamily="34" charset="0"/>
              <a:buChar char="•"/>
            </a:pPr>
            <a:r>
              <a:rPr lang="en-US" sz="1600" dirty="0">
                <a:latin typeface="Berthold Akzidenz Grotesk"/>
              </a:rPr>
              <a:t>Monitored sound for three weeks in ten locations</a:t>
            </a:r>
          </a:p>
          <a:p>
            <a:endParaRPr lang="en-US" sz="1600" b="1" dirty="0">
              <a:latin typeface="Berthold Akzidenz Grotesk" panose="020B0500000000000000"/>
            </a:endParaRPr>
          </a:p>
          <a:p>
            <a:r>
              <a:rPr lang="en-US" sz="1600" b="1" dirty="0">
                <a:latin typeface="Berthold Akzidenz Grotesk" panose="020B0500000000000000"/>
              </a:rPr>
              <a:t>Findings: </a:t>
            </a:r>
          </a:p>
          <a:p>
            <a:pPr marL="285115" indent="-285115">
              <a:buFont typeface="Arial" panose="020B0604020202020204" pitchFamily="34" charset="0"/>
              <a:buChar char="•"/>
            </a:pPr>
            <a:r>
              <a:rPr lang="en-US" sz="1600" dirty="0">
                <a:latin typeface="Berthold Akzidenz Grotesk" panose="020B0500000000000000"/>
              </a:rPr>
              <a:t>Noise levels highest during the horn and load testing throughout the day </a:t>
            </a:r>
          </a:p>
          <a:p>
            <a:endParaRPr lang="en-US" sz="1600" b="1" dirty="0">
              <a:latin typeface="Berthold Akzidenz Grotesk" panose="020B0500000000000000"/>
            </a:endParaRPr>
          </a:p>
          <a:p>
            <a:r>
              <a:rPr lang="en-US" sz="1600" b="1" dirty="0">
                <a:latin typeface="Berthold Akzidenz Grotesk" panose="020B0500000000000000"/>
              </a:rPr>
              <a:t>Actions taken:</a:t>
            </a:r>
            <a:r>
              <a:rPr lang="en-US" sz="1600" dirty="0">
                <a:latin typeface="Berthold Akzidenz Grotesk" panose="020B0500000000000000"/>
              </a:rPr>
              <a:t> </a:t>
            </a:r>
          </a:p>
          <a:p>
            <a:pPr marL="285750" indent="-285750">
              <a:buFont typeface="Arial" panose="020B0604020202020204" pitchFamily="34" charset="0"/>
              <a:buChar char="•"/>
            </a:pPr>
            <a:r>
              <a:rPr lang="en-US" sz="1600" dirty="0">
                <a:latin typeface="Berthold Akzidenz Grotesk"/>
                <a:cs typeface="Calibri"/>
              </a:rPr>
              <a:t>Requested quotes for permanent sound monitor installation to provide internal information and accountability</a:t>
            </a:r>
          </a:p>
          <a:p>
            <a:pPr marL="285750" indent="-285750">
              <a:buFont typeface="Arial" panose="020B0604020202020204" pitchFamily="34" charset="0"/>
              <a:buChar char="•"/>
            </a:pPr>
            <a:endParaRPr lang="en-US" sz="1600" dirty="0">
              <a:latin typeface="Berthold Akzidenz Grotesk"/>
              <a:cs typeface="Calibri"/>
            </a:endParaRPr>
          </a:p>
          <a:p>
            <a:r>
              <a:rPr lang="en-US" sz="1600" b="1" dirty="0">
                <a:latin typeface="Berthold Akzidenz Grotesk" panose="020B0500000000000000"/>
                <a:cs typeface="Calibri"/>
              </a:rPr>
              <a:t>Results: </a:t>
            </a:r>
          </a:p>
          <a:p>
            <a:pPr marL="285115" indent="-285115">
              <a:buFont typeface="Arial" panose="020B0604020202020204" pitchFamily="34" charset="0"/>
              <a:buChar char="•"/>
            </a:pPr>
            <a:r>
              <a:rPr lang="en-US" sz="1600" dirty="0">
                <a:latin typeface="Berthold Akzidenz Grotesk" panose="020B0500000000000000"/>
                <a:cs typeface="Calibri"/>
              </a:rPr>
              <a:t>Metrolink is aware of noise levels in the yard and can take action  </a:t>
            </a:r>
          </a:p>
          <a:p>
            <a:pPr marL="285115" indent="-285115">
              <a:buFont typeface="Arial" panose="020B0604020202020204" pitchFamily="34" charset="0"/>
              <a:buChar char="•"/>
            </a:pPr>
            <a:r>
              <a:rPr lang="en-US" sz="1600" dirty="0">
                <a:latin typeface="Berthold Akzidenz Grotesk" panose="020B0500000000000000"/>
                <a:cs typeface="Calibri"/>
              </a:rPr>
              <a:t>Metrolink to install permanent sound monitors</a:t>
            </a:r>
          </a:p>
        </p:txBody>
      </p:sp>
      <p:pic>
        <p:nvPicPr>
          <p:cNvPr id="12" name="Picture 11">
            <a:extLst>
              <a:ext uri="{FF2B5EF4-FFF2-40B4-BE49-F238E27FC236}">
                <a16:creationId xmlns:a16="http://schemas.microsoft.com/office/drawing/2014/main" id="{035B46F8-3CD2-4669-834A-4C7FD00B99F5}"/>
              </a:ext>
            </a:extLst>
          </p:cNvPr>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039969" y="548751"/>
            <a:ext cx="579688" cy="522402"/>
          </a:xfrm>
          <a:prstGeom prst="rect">
            <a:avLst/>
          </a:prstGeom>
        </p:spPr>
      </p:pic>
    </p:spTree>
    <p:extLst>
      <p:ext uri="{BB962C8B-B14F-4D97-AF65-F5344CB8AC3E}">
        <p14:creationId xmlns:p14="http://schemas.microsoft.com/office/powerpoint/2010/main" val="2432225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5EEA65-A97C-4AC4-95F7-FB788AAE55BB}"/>
              </a:ext>
            </a:extLst>
          </p:cNvPr>
          <p:cNvSpPr>
            <a:spLocks noGrp="1"/>
          </p:cNvSpPr>
          <p:nvPr>
            <p:ph type="sldNum" sz="quarter" idx="12"/>
          </p:nvPr>
        </p:nvSpPr>
        <p:spPr/>
        <p:txBody>
          <a:bodyPr/>
          <a:lstStyle/>
          <a:p>
            <a:fld id="{0D63DF01-F109-1D42-8613-A24BF6CCAD29}" type="slidenum">
              <a:rPr lang="en-US" smtClean="0"/>
              <a:pPr/>
              <a:t>11</a:t>
            </a:fld>
            <a:endParaRPr lang="en-US" dirty="0"/>
          </a:p>
        </p:txBody>
      </p:sp>
      <p:sp>
        <p:nvSpPr>
          <p:cNvPr id="4" name="Text Placeholder 3">
            <a:extLst>
              <a:ext uri="{FF2B5EF4-FFF2-40B4-BE49-F238E27FC236}">
                <a16:creationId xmlns:a16="http://schemas.microsoft.com/office/drawing/2014/main" id="{0978DC4D-0BEB-4C6D-9177-5CDB6521F32E}"/>
              </a:ext>
            </a:extLst>
          </p:cNvPr>
          <p:cNvSpPr>
            <a:spLocks noGrp="1"/>
          </p:cNvSpPr>
          <p:nvPr>
            <p:ph type="body" idx="1"/>
          </p:nvPr>
        </p:nvSpPr>
        <p:spPr/>
        <p:txBody>
          <a:bodyPr/>
          <a:lstStyle/>
          <a:p>
            <a:r>
              <a:rPr lang="en-US" dirty="0"/>
              <a:t>Short-term</a:t>
            </a:r>
          </a:p>
        </p:txBody>
      </p:sp>
      <p:sp>
        <p:nvSpPr>
          <p:cNvPr id="5" name="Rectangle 4">
            <a:extLst>
              <a:ext uri="{FF2B5EF4-FFF2-40B4-BE49-F238E27FC236}">
                <a16:creationId xmlns:a16="http://schemas.microsoft.com/office/drawing/2014/main" id="{A5A1D2DE-A5E5-4C08-A9D5-0C0D9B831ABE}"/>
              </a:ext>
            </a:extLst>
          </p:cNvPr>
          <p:cNvSpPr/>
          <p:nvPr/>
        </p:nvSpPr>
        <p:spPr>
          <a:xfrm>
            <a:off x="468764" y="1089284"/>
            <a:ext cx="7479805" cy="492443"/>
          </a:xfrm>
          <a:prstGeom prst="rect">
            <a:avLst/>
          </a:prstGeom>
        </p:spPr>
        <p:txBody>
          <a:bodyPr wrap="none">
            <a:spAutoFit/>
          </a:bodyPr>
          <a:lstStyle/>
          <a:p>
            <a:r>
              <a:rPr lang="en-US" sz="2600" b="1" dirty="0">
                <a:latin typeface="Berthold Akzidenz Grotesk Light" panose="020B0400000000000000"/>
              </a:rPr>
              <a:t>3. Internal Performance Audit Report – IN PROGRESS</a:t>
            </a:r>
          </a:p>
        </p:txBody>
      </p:sp>
      <p:sp>
        <p:nvSpPr>
          <p:cNvPr id="7" name="TextBox 6">
            <a:extLst>
              <a:ext uri="{FF2B5EF4-FFF2-40B4-BE49-F238E27FC236}">
                <a16:creationId xmlns:a16="http://schemas.microsoft.com/office/drawing/2014/main" id="{EF9AD7D9-8AA8-4466-A24D-D23ED57E9CF3}"/>
              </a:ext>
            </a:extLst>
          </p:cNvPr>
          <p:cNvSpPr txBox="1"/>
          <p:nvPr/>
        </p:nvSpPr>
        <p:spPr>
          <a:xfrm>
            <a:off x="8350043" y="468353"/>
            <a:ext cx="1708357" cy="769441"/>
          </a:xfrm>
          <a:prstGeom prst="rect">
            <a:avLst/>
          </a:prstGeom>
          <a:noFill/>
        </p:spPr>
        <p:txBody>
          <a:bodyPr wrap="square" rtlCol="0">
            <a:spAutoFit/>
          </a:bodyPr>
          <a:lstStyle/>
          <a:p>
            <a:r>
              <a:rPr lang="en-US" sz="4400" b="1" dirty="0">
                <a:latin typeface="Akzidenz Grotesk BE" panose="020B0500000000000000"/>
              </a:rPr>
              <a:t>20% </a:t>
            </a:r>
          </a:p>
        </p:txBody>
      </p:sp>
      <p:sp>
        <p:nvSpPr>
          <p:cNvPr id="8" name="Rectangle 7">
            <a:extLst>
              <a:ext uri="{FF2B5EF4-FFF2-40B4-BE49-F238E27FC236}">
                <a16:creationId xmlns:a16="http://schemas.microsoft.com/office/drawing/2014/main" id="{DCB28BA9-4124-422D-8DA1-341435C0EDBC}"/>
              </a:ext>
            </a:extLst>
          </p:cNvPr>
          <p:cNvSpPr/>
          <p:nvPr/>
        </p:nvSpPr>
        <p:spPr>
          <a:xfrm>
            <a:off x="468763" y="1986568"/>
            <a:ext cx="9330143" cy="4308872"/>
          </a:xfrm>
          <a:prstGeom prst="rect">
            <a:avLst/>
          </a:prstGeom>
        </p:spPr>
        <p:txBody>
          <a:bodyPr wrap="square" anchor="t">
            <a:spAutoFit/>
          </a:bodyPr>
          <a:lstStyle/>
          <a:p>
            <a:pPr defTabSz="806807"/>
            <a:r>
              <a:rPr lang="en-US" b="1" dirty="0">
                <a:solidFill>
                  <a:srgbClr val="000000"/>
                </a:solidFill>
                <a:latin typeface="Berthold Akzidenz Grotesk"/>
              </a:rPr>
              <a:t>Benefits: </a:t>
            </a:r>
            <a:r>
              <a:rPr lang="en-US" dirty="0">
                <a:solidFill>
                  <a:srgbClr val="000000"/>
                </a:solidFill>
                <a:latin typeface="Berthold Akzidenz Grotesk"/>
              </a:rPr>
              <a:t>Cleaner air and less noise</a:t>
            </a:r>
          </a:p>
          <a:p>
            <a:pPr defTabSz="806807"/>
            <a:endParaRPr lang="en-US" b="1" dirty="0">
              <a:solidFill>
                <a:srgbClr val="000000"/>
              </a:solidFill>
              <a:latin typeface="Berthold Akzidenz Grotesk"/>
            </a:endParaRPr>
          </a:p>
          <a:p>
            <a:pPr defTabSz="806807"/>
            <a:r>
              <a:rPr lang="en-US" b="1" dirty="0">
                <a:solidFill>
                  <a:srgbClr val="000000"/>
                </a:solidFill>
                <a:latin typeface="Berthold Akzidenz Grotesk"/>
              </a:rPr>
              <a:t>Progress: </a:t>
            </a:r>
          </a:p>
          <a:p>
            <a:pPr marL="403225" indent="-403225" defTabSz="806807">
              <a:buFont typeface="Arial" panose="020B0604020202020204" pitchFamily="34" charset="0"/>
              <a:buChar char="•"/>
            </a:pPr>
            <a:r>
              <a:rPr lang="en-US" dirty="0">
                <a:solidFill>
                  <a:srgbClr val="000000"/>
                </a:solidFill>
                <a:latin typeface="Berthold Akzidenz Grotesk"/>
              </a:rPr>
              <a:t>Metrolink’s Internal Audit Department had a kickoff meeting with departments involved  </a:t>
            </a:r>
          </a:p>
          <a:p>
            <a:pPr marL="403225" indent="-403225" defTabSz="806807">
              <a:buFont typeface="Arial" panose="020B0604020202020204" pitchFamily="34" charset="0"/>
              <a:buChar char="•"/>
            </a:pPr>
            <a:r>
              <a:rPr lang="en-US" dirty="0">
                <a:solidFill>
                  <a:srgbClr val="000000"/>
                </a:solidFill>
                <a:latin typeface="Berthold Akzidenz Grotesk"/>
              </a:rPr>
              <a:t>Internal Audit toured the CMF Facility</a:t>
            </a:r>
          </a:p>
          <a:p>
            <a:pPr marL="403225" indent="-403225" defTabSz="806807">
              <a:buFont typeface="Arial" panose="020B0604020202020204" pitchFamily="34" charset="0"/>
              <a:buChar char="•"/>
            </a:pPr>
            <a:r>
              <a:rPr lang="en-US" dirty="0">
                <a:solidFill>
                  <a:srgbClr val="000000"/>
                </a:solidFill>
                <a:latin typeface="Berthold Akzidenz Grotesk"/>
              </a:rPr>
              <a:t>Internal Audit gathered procedures and materials from involved departments</a:t>
            </a:r>
          </a:p>
          <a:p>
            <a:pPr marL="403225" indent="-403225" defTabSz="806807">
              <a:buFont typeface="Arial" panose="020B0604020202020204" pitchFamily="34" charset="0"/>
              <a:buChar char="•"/>
            </a:pPr>
            <a:endParaRPr lang="en-US" dirty="0">
              <a:solidFill>
                <a:srgbClr val="000000"/>
              </a:solidFill>
              <a:latin typeface="Berthold Akzidenz Grotesk"/>
            </a:endParaRPr>
          </a:p>
          <a:p>
            <a:pPr defTabSz="806807"/>
            <a:r>
              <a:rPr lang="en-US" b="1" dirty="0">
                <a:solidFill>
                  <a:srgbClr val="000000"/>
                </a:solidFill>
                <a:latin typeface="Berthold Akzidenz Grotesk"/>
              </a:rPr>
              <a:t>Findings:</a:t>
            </a:r>
          </a:p>
          <a:p>
            <a:pPr marL="285115" indent="-285115" defTabSz="806807">
              <a:buFont typeface="Arial" panose="020B0604020202020204" pitchFamily="34" charset="0"/>
              <a:buChar char="•"/>
            </a:pPr>
            <a:r>
              <a:rPr lang="en-US" dirty="0">
                <a:solidFill>
                  <a:srgbClr val="000000"/>
                </a:solidFill>
                <a:latin typeface="Berthold Akzidenz Grotesk"/>
              </a:rPr>
              <a:t>To be determined by performance audit</a:t>
            </a:r>
          </a:p>
          <a:p>
            <a:pPr defTabSz="806807"/>
            <a:endParaRPr lang="en-US" dirty="0">
              <a:solidFill>
                <a:srgbClr val="000000"/>
              </a:solidFill>
              <a:latin typeface="Berthold Akzidenz Grotesk"/>
            </a:endParaRPr>
          </a:p>
          <a:p>
            <a:pPr defTabSz="806807"/>
            <a:r>
              <a:rPr lang="en-US" b="1" dirty="0">
                <a:solidFill>
                  <a:srgbClr val="000000"/>
                </a:solidFill>
                <a:latin typeface="Berthold Akzidenz Grotesk"/>
              </a:rPr>
              <a:t>Next Steps:</a:t>
            </a:r>
          </a:p>
          <a:p>
            <a:pPr marL="402590" indent="-402590" defTabSz="806807">
              <a:buFont typeface="Arial" panose="020B0604020202020204" pitchFamily="34" charset="0"/>
              <a:buChar char="•"/>
            </a:pPr>
            <a:r>
              <a:rPr lang="en-US" dirty="0">
                <a:solidFill>
                  <a:srgbClr val="000000"/>
                </a:solidFill>
                <a:latin typeface="Berthold Akzidenz Grotesk"/>
              </a:rPr>
              <a:t>Internal Audit will review compliance to commitments made to the community</a:t>
            </a:r>
          </a:p>
          <a:p>
            <a:pPr marL="402590" indent="-402590" defTabSz="806807">
              <a:buFont typeface="Arial" panose="020B0604020202020204" pitchFamily="34" charset="0"/>
              <a:buChar char="•"/>
            </a:pPr>
            <a:r>
              <a:rPr lang="en-US" dirty="0">
                <a:solidFill>
                  <a:srgbClr val="000000"/>
                </a:solidFill>
                <a:latin typeface="Berthold Akzidenz Grotesk"/>
              </a:rPr>
              <a:t>Audit procedures will include community member feedback and details will be provided in the monthly CMF newsletter</a:t>
            </a:r>
            <a:endParaRPr lang="en-US" dirty="0">
              <a:cs typeface="Calibri"/>
            </a:endParaRPr>
          </a:p>
          <a:p>
            <a:pPr defTabSz="806807"/>
            <a:endParaRPr lang="en-US" sz="2200" dirty="0">
              <a:solidFill>
                <a:srgbClr val="000000"/>
              </a:solidFill>
              <a:latin typeface="Berthold Akzidenz Grotesk Light" panose="020B0400000000000000"/>
            </a:endParaRPr>
          </a:p>
        </p:txBody>
      </p:sp>
      <p:sp>
        <p:nvSpPr>
          <p:cNvPr id="2" name="TextBox 1">
            <a:extLst>
              <a:ext uri="{FF2B5EF4-FFF2-40B4-BE49-F238E27FC236}">
                <a16:creationId xmlns:a16="http://schemas.microsoft.com/office/drawing/2014/main" id="{29DED853-D2B6-4CE3-AE60-66A33E60B433}"/>
              </a:ext>
            </a:extLst>
          </p:cNvPr>
          <p:cNvSpPr txBox="1"/>
          <p:nvPr/>
        </p:nvSpPr>
        <p:spPr>
          <a:xfrm>
            <a:off x="468763" y="1463040"/>
            <a:ext cx="5450774" cy="399981"/>
          </a:xfrm>
          <a:prstGeom prst="rect">
            <a:avLst/>
          </a:prstGeom>
          <a:noFill/>
        </p:spPr>
        <p:txBody>
          <a:bodyPr wrap="square" rtlCol="0">
            <a:spAutoFit/>
          </a:bodyPr>
          <a:lstStyle/>
          <a:p>
            <a:pPr defTabSz="806807"/>
            <a:r>
              <a:rPr lang="en-US" sz="1999" dirty="0">
                <a:solidFill>
                  <a:srgbClr val="000000"/>
                </a:solidFill>
                <a:latin typeface="Berthold Akzidenz Grotesk Light" panose="020B0400000000000000"/>
              </a:rPr>
              <a:t>Completion Timeframe: November 9, 2019</a:t>
            </a:r>
          </a:p>
        </p:txBody>
      </p:sp>
    </p:spTree>
    <p:extLst>
      <p:ext uri="{BB962C8B-B14F-4D97-AF65-F5344CB8AC3E}">
        <p14:creationId xmlns:p14="http://schemas.microsoft.com/office/powerpoint/2010/main" val="3725281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32B67B-F11A-4CC5-9B8E-2CB06510BC1D}"/>
              </a:ext>
            </a:extLst>
          </p:cNvPr>
          <p:cNvSpPr>
            <a:spLocks noGrp="1"/>
          </p:cNvSpPr>
          <p:nvPr>
            <p:ph type="sldNum" sz="quarter" idx="12"/>
          </p:nvPr>
        </p:nvSpPr>
        <p:spPr/>
        <p:txBody>
          <a:bodyPr/>
          <a:lstStyle/>
          <a:p>
            <a:fld id="{0D63DF01-F109-1D42-8613-A24BF6CCAD29}" type="slidenum">
              <a:rPr lang="en-US" smtClean="0"/>
              <a:pPr/>
              <a:t>12</a:t>
            </a:fld>
            <a:endParaRPr lang="en-US" dirty="0"/>
          </a:p>
        </p:txBody>
      </p:sp>
      <p:sp>
        <p:nvSpPr>
          <p:cNvPr id="5" name="Text Placeholder 3">
            <a:extLst>
              <a:ext uri="{FF2B5EF4-FFF2-40B4-BE49-F238E27FC236}">
                <a16:creationId xmlns:a16="http://schemas.microsoft.com/office/drawing/2014/main" id="{CC55C596-D0C5-417D-B7CC-6A09AB6B2BED}"/>
              </a:ext>
            </a:extLst>
          </p:cNvPr>
          <p:cNvSpPr>
            <a:spLocks noGrp="1"/>
          </p:cNvSpPr>
          <p:nvPr>
            <p:ph type="body" idx="1"/>
          </p:nvPr>
        </p:nvSpPr>
        <p:spPr>
          <a:xfrm>
            <a:off x="1085850" y="679450"/>
            <a:ext cx="1390650" cy="371475"/>
          </a:xfrm>
        </p:spPr>
        <p:txBody>
          <a:bodyPr anchor="t"/>
          <a:lstStyle/>
          <a:p>
            <a:pPr marL="283196" indent="-191761"/>
            <a:r>
              <a:rPr lang="en-US" dirty="0"/>
              <a:t>Short-term</a:t>
            </a:r>
          </a:p>
        </p:txBody>
      </p:sp>
      <p:sp>
        <p:nvSpPr>
          <p:cNvPr id="6" name="Title 5">
            <a:extLst>
              <a:ext uri="{FF2B5EF4-FFF2-40B4-BE49-F238E27FC236}">
                <a16:creationId xmlns:a16="http://schemas.microsoft.com/office/drawing/2014/main" id="{41450ACF-B40D-4FE1-9DF4-B38D11C1BC1A}"/>
              </a:ext>
            </a:extLst>
          </p:cNvPr>
          <p:cNvSpPr>
            <a:spLocks noGrp="1"/>
          </p:cNvSpPr>
          <p:nvPr>
            <p:ph type="ctrTitle"/>
          </p:nvPr>
        </p:nvSpPr>
        <p:spPr>
          <a:xfrm>
            <a:off x="249234" y="1162422"/>
            <a:ext cx="8575675" cy="840230"/>
          </a:xfrm>
          <a:prstGeom prst="rect">
            <a:avLst/>
          </a:prstGeom>
        </p:spPr>
        <p:txBody>
          <a:bodyPr wrap="square" anchor="t">
            <a:spAutoFit/>
          </a:bodyPr>
          <a:lstStyle/>
          <a:p>
            <a:r>
              <a:rPr lang="en-US" sz="2600" b="1" dirty="0">
                <a:latin typeface="Berthold Akzidenz Grotesk Light" panose="020B0400000000000000"/>
              </a:rPr>
              <a:t>4. Independent New Noise Study – IN PROGRESS </a:t>
            </a:r>
          </a:p>
          <a:p>
            <a:endParaRPr lang="en-US" sz="2800" b="1" dirty="0">
              <a:latin typeface="Berthold Akzidenz Grotesk Light" panose="020B0400000000000000"/>
            </a:endParaRPr>
          </a:p>
        </p:txBody>
      </p:sp>
      <p:sp>
        <p:nvSpPr>
          <p:cNvPr id="7" name="TextBox 6">
            <a:extLst>
              <a:ext uri="{FF2B5EF4-FFF2-40B4-BE49-F238E27FC236}">
                <a16:creationId xmlns:a16="http://schemas.microsoft.com/office/drawing/2014/main" id="{4650CD69-3BC4-4A0E-AAF1-790990523950}"/>
              </a:ext>
            </a:extLst>
          </p:cNvPr>
          <p:cNvSpPr txBox="1"/>
          <p:nvPr/>
        </p:nvSpPr>
        <p:spPr>
          <a:xfrm>
            <a:off x="8824909" y="392981"/>
            <a:ext cx="1233491" cy="769441"/>
          </a:xfrm>
          <a:prstGeom prst="rect">
            <a:avLst/>
          </a:prstGeom>
          <a:noFill/>
        </p:spPr>
        <p:txBody>
          <a:bodyPr wrap="square" rtlCol="0">
            <a:spAutoFit/>
          </a:bodyPr>
          <a:lstStyle/>
          <a:p>
            <a:r>
              <a:rPr lang="en-US" sz="4400" b="1" dirty="0"/>
              <a:t>5%</a:t>
            </a:r>
          </a:p>
        </p:txBody>
      </p:sp>
      <p:sp>
        <p:nvSpPr>
          <p:cNvPr id="8" name="TextBox 7">
            <a:extLst>
              <a:ext uri="{FF2B5EF4-FFF2-40B4-BE49-F238E27FC236}">
                <a16:creationId xmlns:a16="http://schemas.microsoft.com/office/drawing/2014/main" id="{ADCF0EA0-34FB-4497-B98F-352A75605FCB}"/>
              </a:ext>
            </a:extLst>
          </p:cNvPr>
          <p:cNvSpPr txBox="1"/>
          <p:nvPr/>
        </p:nvSpPr>
        <p:spPr>
          <a:xfrm>
            <a:off x="494043" y="1601240"/>
            <a:ext cx="8213831" cy="830868"/>
          </a:xfrm>
          <a:prstGeom prst="rect">
            <a:avLst/>
          </a:prstGeom>
          <a:noFill/>
        </p:spPr>
        <p:txBody>
          <a:bodyPr wrap="square" rtlCol="0">
            <a:spAutoFit/>
          </a:bodyPr>
          <a:lstStyle/>
          <a:p>
            <a:pPr lvl="0"/>
            <a:r>
              <a:rPr lang="en-US" sz="1999" dirty="0">
                <a:solidFill>
                  <a:srgbClr val="000000"/>
                </a:solidFill>
                <a:latin typeface="Berthold Akzidenz Grotesk Light" panose="020B0400000000000000"/>
              </a:rPr>
              <a:t>Completion timeframe: November 9, 2019</a:t>
            </a:r>
          </a:p>
          <a:p>
            <a:endParaRPr lang="en-US" sz="2800" dirty="0">
              <a:latin typeface="Berthold Akzidenz Grotesk"/>
            </a:endParaRPr>
          </a:p>
        </p:txBody>
      </p:sp>
      <p:sp>
        <p:nvSpPr>
          <p:cNvPr id="9" name="TextBox 8">
            <a:extLst>
              <a:ext uri="{FF2B5EF4-FFF2-40B4-BE49-F238E27FC236}">
                <a16:creationId xmlns:a16="http://schemas.microsoft.com/office/drawing/2014/main" id="{B504BC1D-A105-4CF3-A4E1-27881B6B516A}"/>
              </a:ext>
            </a:extLst>
          </p:cNvPr>
          <p:cNvSpPr txBox="1"/>
          <p:nvPr/>
        </p:nvSpPr>
        <p:spPr>
          <a:xfrm>
            <a:off x="494043" y="2056782"/>
            <a:ext cx="4950338" cy="3693319"/>
          </a:xfrm>
          <a:prstGeom prst="rect">
            <a:avLst/>
          </a:prstGeom>
          <a:noFill/>
        </p:spPr>
        <p:txBody>
          <a:bodyPr wrap="square" rtlCol="0" anchor="t">
            <a:spAutoFit/>
          </a:bodyPr>
          <a:lstStyle/>
          <a:p>
            <a:r>
              <a:rPr lang="en-US" b="1" dirty="0">
                <a:latin typeface="Berthold Akzidenz Grotesk"/>
              </a:rPr>
              <a:t>Benefits: </a:t>
            </a:r>
            <a:r>
              <a:rPr lang="en-US" dirty="0">
                <a:latin typeface="Berthold Akzidenz Grotesk"/>
              </a:rPr>
              <a:t>Less noise  </a:t>
            </a:r>
          </a:p>
          <a:p>
            <a:endParaRPr lang="en-US" b="1" dirty="0">
              <a:latin typeface="Berthold Akzidenz Grotesk"/>
            </a:endParaRPr>
          </a:p>
          <a:p>
            <a:r>
              <a:rPr lang="en-US" b="1" dirty="0">
                <a:latin typeface="Berthold Akzidenz Grotesk"/>
              </a:rPr>
              <a:t>Progress: </a:t>
            </a:r>
          </a:p>
          <a:p>
            <a:pPr marL="285736" indent="-285736">
              <a:buFont typeface="Arial" panose="020B0604020202020204" pitchFamily="34" charset="0"/>
              <a:buChar char="•"/>
            </a:pPr>
            <a:r>
              <a:rPr lang="en-US" dirty="0">
                <a:latin typeface="Berthold Akzidenz Grotesk"/>
              </a:rPr>
              <a:t>Metro provided scope of work to contractor for quote for study</a:t>
            </a:r>
          </a:p>
          <a:p>
            <a:endParaRPr lang="en-US" dirty="0">
              <a:latin typeface="Berthold Akzidenz Grotesk"/>
            </a:endParaRPr>
          </a:p>
          <a:p>
            <a:endParaRPr lang="en-US" b="1" dirty="0">
              <a:latin typeface="Berthold Akzidenz Grotesk"/>
            </a:endParaRPr>
          </a:p>
          <a:p>
            <a:r>
              <a:rPr lang="en-US" b="1" dirty="0">
                <a:latin typeface="Berthold Akzidenz Grotesk"/>
              </a:rPr>
              <a:t>Findings: </a:t>
            </a:r>
          </a:p>
          <a:p>
            <a:pPr marL="285736" indent="-285736">
              <a:buFont typeface="Arial" panose="020B0604020202020204" pitchFamily="34" charset="0"/>
              <a:buChar char="•"/>
            </a:pPr>
            <a:r>
              <a:rPr lang="en-US" dirty="0">
                <a:latin typeface="Berthold Akzidenz Grotesk"/>
              </a:rPr>
              <a:t>To be determined by noise study</a:t>
            </a:r>
          </a:p>
          <a:p>
            <a:endParaRPr lang="en-US" b="1" dirty="0">
              <a:latin typeface="Berthold Akzidenz Grotesk"/>
            </a:endParaRPr>
          </a:p>
          <a:p>
            <a:r>
              <a:rPr lang="en-US" b="1" dirty="0">
                <a:latin typeface="Berthold Akzidenz Grotesk"/>
              </a:rPr>
              <a:t>Next Steps</a:t>
            </a:r>
          </a:p>
          <a:p>
            <a:pPr marL="285736" indent="-285736">
              <a:buFont typeface="Arial" panose="020B0604020202020204" pitchFamily="34" charset="0"/>
              <a:buChar char="•"/>
            </a:pPr>
            <a:r>
              <a:rPr lang="en-US" dirty="0">
                <a:latin typeface="Berthold Akzidenz Grotesk"/>
              </a:rPr>
              <a:t>Identify funding</a:t>
            </a:r>
          </a:p>
          <a:p>
            <a:pPr marL="285736" indent="-285736">
              <a:buFont typeface="Arial" panose="020B0604020202020204" pitchFamily="34" charset="0"/>
              <a:buChar char="•"/>
            </a:pPr>
            <a:r>
              <a:rPr lang="en-US" dirty="0">
                <a:latin typeface="Berthold Akzidenz Grotesk"/>
              </a:rPr>
              <a:t>Begin procurement process</a:t>
            </a:r>
          </a:p>
        </p:txBody>
      </p:sp>
      <p:pic>
        <p:nvPicPr>
          <p:cNvPr id="10" name="Picture 9" descr="A large long train on a steel track&#10;&#10;Description generated with very high confidence">
            <a:extLst>
              <a:ext uri="{FF2B5EF4-FFF2-40B4-BE49-F238E27FC236}">
                <a16:creationId xmlns:a16="http://schemas.microsoft.com/office/drawing/2014/main" id="{4DA22CE1-120D-4AB4-A7AE-D6CADC620D93}"/>
              </a:ext>
            </a:extLst>
          </p:cNvPr>
          <p:cNvPicPr>
            <a:picLocks noChangeAspect="1"/>
          </p:cNvPicPr>
          <p:nvPr/>
        </p:nvPicPr>
        <p:blipFill>
          <a:blip r:embed="rId3"/>
          <a:stretch>
            <a:fillRect/>
          </a:stretch>
        </p:blipFill>
        <p:spPr>
          <a:xfrm>
            <a:off x="5444382" y="2056782"/>
            <a:ext cx="4222414" cy="3166256"/>
          </a:xfrm>
          <a:prstGeom prst="rect">
            <a:avLst/>
          </a:prstGeom>
        </p:spPr>
      </p:pic>
    </p:spTree>
    <p:extLst>
      <p:ext uri="{BB962C8B-B14F-4D97-AF65-F5344CB8AC3E}">
        <p14:creationId xmlns:p14="http://schemas.microsoft.com/office/powerpoint/2010/main" val="1225041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560ADB7-EC7D-48D6-8AE6-55F2F407AE60}"/>
              </a:ext>
            </a:extLst>
          </p:cNvPr>
          <p:cNvSpPr txBox="1"/>
          <p:nvPr/>
        </p:nvSpPr>
        <p:spPr>
          <a:xfrm>
            <a:off x="1085850" y="679452"/>
            <a:ext cx="1630847" cy="382586"/>
          </a:xfrm>
          <a:prstGeom prst="rect">
            <a:avLst/>
          </a:prstGeom>
          <a:solidFill>
            <a:schemeClr val="accent2"/>
          </a:solidFill>
        </p:spPr>
        <p:txBody>
          <a:bodyPr wrap="square" rtlCol="0" anchor="ctr" anchorCtr="0">
            <a:noAutofit/>
          </a:bodyPr>
          <a:lstStyle/>
          <a:p>
            <a:pPr algn="ctr" defTabSz="914355">
              <a:defRPr/>
            </a:pPr>
            <a:r>
              <a:rPr lang="en-US" sz="1200" b="1" spc="300" dirty="0">
                <a:solidFill>
                  <a:srgbClr val="FFFFFF"/>
                </a:solidFill>
                <a:latin typeface="Arial" panose="020B0604020202020204" pitchFamily="34" charset="0"/>
                <a:cs typeface="Arial" panose="020B0604020202020204" pitchFamily="34" charset="0"/>
              </a:rPr>
              <a:t>Short-term </a:t>
            </a:r>
          </a:p>
        </p:txBody>
      </p:sp>
      <p:sp>
        <p:nvSpPr>
          <p:cNvPr id="7" name="Footer Placeholder 6">
            <a:extLst>
              <a:ext uri="{FF2B5EF4-FFF2-40B4-BE49-F238E27FC236}">
                <a16:creationId xmlns:a16="http://schemas.microsoft.com/office/drawing/2014/main" id="{EAC7D866-7F19-1749-8DCC-733DE28ED48F}"/>
              </a:ext>
            </a:extLst>
          </p:cNvPr>
          <p:cNvSpPr>
            <a:spLocks noGrp="1"/>
          </p:cNvSpPr>
          <p:nvPr>
            <p:ph type="ftr" sz="quarter" idx="17"/>
          </p:nvPr>
        </p:nvSpPr>
        <p:spPr/>
        <p:txBody>
          <a:bodyPr/>
          <a:lstStyle/>
          <a:p>
            <a:pPr defTabSz="914355">
              <a:defRPr/>
            </a:pPr>
            <a:r>
              <a:rPr lang="en-US" dirty="0">
                <a:solidFill>
                  <a:srgbClr val="FFFFFF"/>
                </a:solidFill>
                <a:latin typeface="Calibri Light"/>
              </a:rPr>
              <a:t>First Time Riders</a:t>
            </a:r>
          </a:p>
        </p:txBody>
      </p:sp>
      <p:sp>
        <p:nvSpPr>
          <p:cNvPr id="8" name="Slide Number Placeholder 7">
            <a:extLst>
              <a:ext uri="{FF2B5EF4-FFF2-40B4-BE49-F238E27FC236}">
                <a16:creationId xmlns:a16="http://schemas.microsoft.com/office/drawing/2014/main" id="{62B39FE7-DC8E-E446-8D90-1F0191B51CE6}"/>
              </a:ext>
            </a:extLst>
          </p:cNvPr>
          <p:cNvSpPr>
            <a:spLocks noGrp="1"/>
          </p:cNvSpPr>
          <p:nvPr>
            <p:ph type="sldNum" sz="quarter" idx="4"/>
          </p:nvPr>
        </p:nvSpPr>
        <p:spPr/>
        <p:txBody>
          <a:bodyPr/>
          <a:lstStyle/>
          <a:p>
            <a:pPr defTabSz="914355">
              <a:defRPr/>
            </a:pPr>
            <a:fld id="{0D63DF01-F109-1D42-8613-A24BF6CCAD29}" type="slidenum">
              <a:rPr lang="en-US">
                <a:solidFill>
                  <a:srgbClr val="FFFFFF"/>
                </a:solidFill>
                <a:latin typeface="Calibri Light"/>
              </a:rPr>
              <a:pPr defTabSz="914355">
                <a:defRPr/>
              </a:pPr>
              <a:t>13</a:t>
            </a:fld>
            <a:endParaRPr lang="en-US" dirty="0">
              <a:solidFill>
                <a:srgbClr val="FFFFFF"/>
              </a:solidFill>
              <a:latin typeface="Calibri Light"/>
            </a:endParaRPr>
          </a:p>
        </p:txBody>
      </p:sp>
      <p:sp>
        <p:nvSpPr>
          <p:cNvPr id="17" name="TextBox 16">
            <a:extLst>
              <a:ext uri="{FF2B5EF4-FFF2-40B4-BE49-F238E27FC236}">
                <a16:creationId xmlns:a16="http://schemas.microsoft.com/office/drawing/2014/main" id="{2D59DAE5-2216-4808-8A6A-6AB52ACA51C8}"/>
              </a:ext>
            </a:extLst>
          </p:cNvPr>
          <p:cNvSpPr txBox="1"/>
          <p:nvPr/>
        </p:nvSpPr>
        <p:spPr>
          <a:xfrm>
            <a:off x="459782" y="1093805"/>
            <a:ext cx="8228690" cy="492443"/>
          </a:xfrm>
          <a:prstGeom prst="rect">
            <a:avLst/>
          </a:prstGeom>
          <a:noFill/>
        </p:spPr>
        <p:txBody>
          <a:bodyPr wrap="square" rtlCol="0" anchor="t">
            <a:spAutoFit/>
          </a:bodyPr>
          <a:lstStyle/>
          <a:p>
            <a:r>
              <a:rPr lang="en-US" sz="2600" b="1" dirty="0">
                <a:solidFill>
                  <a:srgbClr val="000000"/>
                </a:solidFill>
                <a:latin typeface="Berthold Akzidenz Grotesk"/>
              </a:rPr>
              <a:t>5. Expedite 8 Tier 4 locomotives into service -- COMPLETE</a:t>
            </a:r>
            <a:endParaRPr lang="en-US" sz="2600" dirty="0">
              <a:latin typeface="Berthold Akzidenz Grotesk"/>
            </a:endParaRPr>
          </a:p>
        </p:txBody>
      </p:sp>
      <p:sp>
        <p:nvSpPr>
          <p:cNvPr id="18" name="Rectangle 17">
            <a:extLst>
              <a:ext uri="{FF2B5EF4-FFF2-40B4-BE49-F238E27FC236}">
                <a16:creationId xmlns:a16="http://schemas.microsoft.com/office/drawing/2014/main" id="{30149FE4-0E4B-41F1-9A62-BB4C04BF44F4}"/>
              </a:ext>
            </a:extLst>
          </p:cNvPr>
          <p:cNvSpPr/>
          <p:nvPr/>
        </p:nvSpPr>
        <p:spPr>
          <a:xfrm>
            <a:off x="459783" y="1971652"/>
            <a:ext cx="6045521" cy="6093976"/>
          </a:xfrm>
          <a:prstGeom prst="rect">
            <a:avLst/>
          </a:prstGeom>
        </p:spPr>
        <p:txBody>
          <a:bodyPr wrap="square" anchor="t">
            <a:spAutoFit/>
          </a:bodyPr>
          <a:lstStyle/>
          <a:p>
            <a:endParaRPr lang="en-US" b="1" dirty="0">
              <a:solidFill>
                <a:srgbClr val="000000"/>
              </a:solidFill>
              <a:latin typeface="Berthold Akzidenz Grotesk Light" panose="020B0400000000000000"/>
            </a:endParaRPr>
          </a:p>
          <a:p>
            <a:r>
              <a:rPr lang="en-US" b="1" dirty="0">
                <a:solidFill>
                  <a:srgbClr val="000000"/>
                </a:solidFill>
                <a:latin typeface="Berthold Akzidenz Grotesk Light" panose="020B0400000000000000"/>
              </a:rPr>
              <a:t>Benefits: </a:t>
            </a:r>
            <a:r>
              <a:rPr lang="en-US" dirty="0">
                <a:solidFill>
                  <a:srgbClr val="000000"/>
                </a:solidFill>
                <a:latin typeface="Berthold Akzidenz Grotesk Light" panose="020B0400000000000000"/>
              </a:rPr>
              <a:t>Cleaner air </a:t>
            </a:r>
          </a:p>
          <a:p>
            <a:endParaRPr lang="en-US" dirty="0">
              <a:solidFill>
                <a:srgbClr val="000000"/>
              </a:solidFill>
              <a:latin typeface="Berthold Akzidenz Grotesk Light" panose="020B0400000000000000"/>
            </a:endParaRPr>
          </a:p>
          <a:p>
            <a:r>
              <a:rPr lang="en-US" b="1" dirty="0">
                <a:solidFill>
                  <a:srgbClr val="000000"/>
                </a:solidFill>
                <a:latin typeface="Berthold Akzidenz Grotesk Light" panose="020B0400000000000000"/>
              </a:rPr>
              <a:t>Progress: </a:t>
            </a:r>
          </a:p>
          <a:p>
            <a:pPr marL="285750" indent="-285750">
              <a:buFont typeface="Arial" panose="020B0604020202020204" pitchFamily="34" charset="0"/>
              <a:buChar char="•"/>
            </a:pPr>
            <a:r>
              <a:rPr lang="en-US" dirty="0">
                <a:solidFill>
                  <a:srgbClr val="000000"/>
                </a:solidFill>
                <a:latin typeface="Berthold Akzidenz Grotesk Light" panose="020B0400000000000000"/>
              </a:rPr>
              <a:t>Metrolink has deployed Tier 4 locomotives each month since the Action Plan began in May 2019</a:t>
            </a:r>
          </a:p>
          <a:p>
            <a:pPr marL="285750" indent="-285750">
              <a:buFont typeface="Arial" panose="020B0604020202020204" pitchFamily="34" charset="0"/>
              <a:buChar char="•"/>
            </a:pPr>
            <a:r>
              <a:rPr lang="en-US" dirty="0">
                <a:solidFill>
                  <a:srgbClr val="000000"/>
                </a:solidFill>
                <a:latin typeface="Berthold Akzidenz Grotesk Light" panose="020B0400000000000000"/>
              </a:rPr>
              <a:t>8 new locomotives have been deployed, for a total of 23 locomotives in service </a:t>
            </a:r>
          </a:p>
          <a:p>
            <a:pPr marL="285750" indent="-285750">
              <a:buFont typeface="Arial" panose="020B0604020202020204" pitchFamily="34" charset="0"/>
              <a:buChar char="•"/>
            </a:pPr>
            <a:r>
              <a:rPr lang="en-US" dirty="0">
                <a:solidFill>
                  <a:srgbClr val="000000"/>
                </a:solidFill>
                <a:latin typeface="Berthold Akzidenz Grotesk Light" panose="020B0400000000000000"/>
              </a:rPr>
              <a:t>This goal was completed August 20, 2019 -- ahead of schedule</a:t>
            </a:r>
          </a:p>
          <a:p>
            <a:endParaRPr lang="en-US" b="1" dirty="0">
              <a:solidFill>
                <a:srgbClr val="000000"/>
              </a:solidFill>
              <a:latin typeface="Berthold Akzidenz Grotesk Light" panose="020B0400000000000000"/>
            </a:endParaRPr>
          </a:p>
          <a:p>
            <a:r>
              <a:rPr lang="en-US" b="1" dirty="0">
                <a:solidFill>
                  <a:srgbClr val="000000"/>
                </a:solidFill>
                <a:latin typeface="Berthold Akzidenz Grotesk Light" panose="020B0400000000000000"/>
              </a:rPr>
              <a:t>Results: </a:t>
            </a:r>
          </a:p>
          <a:p>
            <a:pPr marL="285736" indent="-285736">
              <a:buFont typeface="Arial" panose="020B0604020202020204" pitchFamily="34" charset="0"/>
              <a:buChar char="•"/>
            </a:pPr>
            <a:r>
              <a:rPr lang="en-US" dirty="0">
                <a:solidFill>
                  <a:srgbClr val="000000"/>
                </a:solidFill>
                <a:latin typeface="Berthold Akzidenz Grotesk Light" panose="020B0400000000000000"/>
              </a:rPr>
              <a:t>Eight Tier 4 locomotives only emit 19.6 tons of NO</a:t>
            </a:r>
            <a:r>
              <a:rPr lang="en-US" baseline="-25000" dirty="0">
                <a:solidFill>
                  <a:srgbClr val="000000"/>
                </a:solidFill>
                <a:latin typeface="Berthold Akzidenz Grotesk Light" panose="020B0400000000000000"/>
              </a:rPr>
              <a:t>x</a:t>
            </a:r>
            <a:r>
              <a:rPr lang="en-US" dirty="0">
                <a:solidFill>
                  <a:srgbClr val="000000"/>
                </a:solidFill>
                <a:latin typeface="Berthold Akzidenz Grotesk Light" panose="020B0400000000000000"/>
              </a:rPr>
              <a:t> and particulate matter, while the eight decommissioned Tier O emitted 129.6 </a:t>
            </a:r>
            <a:r>
              <a:rPr lang="en-US" dirty="0">
                <a:latin typeface="Berthold Akzidenz Grotesk Light" panose="020B0400000000000000"/>
              </a:rPr>
              <a:t> NO</a:t>
            </a:r>
            <a:r>
              <a:rPr lang="en-US" baseline="-25000" dirty="0">
                <a:latin typeface="Berthold Akzidenz Grotesk Light" panose="020B0400000000000000"/>
              </a:rPr>
              <a:t>x</a:t>
            </a:r>
            <a:r>
              <a:rPr lang="en-US" dirty="0">
                <a:latin typeface="Berthold Akzidenz Grotesk Light" panose="020B0400000000000000"/>
              </a:rPr>
              <a:t> and particulate matter per year</a:t>
            </a:r>
          </a:p>
          <a:p>
            <a:pPr marL="285736" indent="-285736">
              <a:buFont typeface="Arial" panose="020B0604020202020204" pitchFamily="34" charset="0"/>
              <a:buChar char="•"/>
            </a:pPr>
            <a:r>
              <a:rPr lang="en-US" b="1" dirty="0">
                <a:solidFill>
                  <a:srgbClr val="000000"/>
                </a:solidFill>
                <a:latin typeface="Berthold Akzidenz Grotesk Light" panose="020B0400000000000000"/>
              </a:rPr>
              <a:t>84.88% reduction in emissions </a:t>
            </a:r>
          </a:p>
          <a:p>
            <a:endParaRPr lang="en-US" dirty="0">
              <a:solidFill>
                <a:srgbClr val="000000"/>
              </a:solidFill>
              <a:latin typeface="Berthold Akzidenz Grotesk Light" panose="020B0400000000000000"/>
            </a:endParaRPr>
          </a:p>
          <a:p>
            <a:endParaRPr lang="en-US" sz="2800" dirty="0">
              <a:solidFill>
                <a:srgbClr val="000000"/>
              </a:solidFill>
              <a:latin typeface="Berthold Akzidenz Grotesk Light" panose="020B0400000000000000"/>
            </a:endParaRPr>
          </a:p>
          <a:p>
            <a:pPr marL="457177" indent="-457177">
              <a:buFont typeface="Arial" panose="020B0604020202020204" pitchFamily="34" charset="0"/>
              <a:buChar char="•"/>
            </a:pPr>
            <a:endParaRPr lang="en-US" sz="2800" dirty="0">
              <a:solidFill>
                <a:srgbClr val="000000"/>
              </a:solidFill>
              <a:latin typeface="Berthold Akzidenz Grotesk Light" panose="020B0400000000000000"/>
            </a:endParaRPr>
          </a:p>
          <a:p>
            <a:endParaRPr lang="en-US" sz="2800" dirty="0">
              <a:solidFill>
                <a:srgbClr val="000000"/>
              </a:solidFill>
              <a:latin typeface="Berthold Akzidenz Grotesk Light" panose="020B0400000000000000"/>
            </a:endParaRPr>
          </a:p>
        </p:txBody>
      </p:sp>
      <p:pic>
        <p:nvPicPr>
          <p:cNvPr id="9" name="Picture Placeholder 8" descr="A train on a steel track&#10;&#10;Description generated with very high confidence">
            <a:extLst>
              <a:ext uri="{FF2B5EF4-FFF2-40B4-BE49-F238E27FC236}">
                <a16:creationId xmlns:a16="http://schemas.microsoft.com/office/drawing/2014/main" id="{EC6ACA8C-7D15-44A5-93D9-AF2EB1784B21}"/>
              </a:ext>
            </a:extLst>
          </p:cNvPr>
          <p:cNvPicPr>
            <a:picLocks noGrp="1" noChangeAspect="1"/>
          </p:cNvPicPr>
          <p:nvPr>
            <p:ph type="pic" sz="quarter" idx="14"/>
          </p:nvPr>
        </p:nvPicPr>
        <p:blipFill>
          <a:blip r:embed="rId3"/>
          <a:srcRect t="5879" b="5879"/>
          <a:stretch>
            <a:fillRect/>
          </a:stretch>
        </p:blipFill>
        <p:spPr>
          <a:xfrm>
            <a:off x="6422066" y="2758452"/>
            <a:ext cx="3376841" cy="1898899"/>
          </a:xfrm>
        </p:spPr>
      </p:pic>
      <p:sp>
        <p:nvSpPr>
          <p:cNvPr id="4" name="TextBox 3">
            <a:extLst>
              <a:ext uri="{FF2B5EF4-FFF2-40B4-BE49-F238E27FC236}">
                <a16:creationId xmlns:a16="http://schemas.microsoft.com/office/drawing/2014/main" id="{CF89851D-FC57-424E-B7E5-718FBD01218B}"/>
              </a:ext>
            </a:extLst>
          </p:cNvPr>
          <p:cNvSpPr txBox="1"/>
          <p:nvPr/>
        </p:nvSpPr>
        <p:spPr>
          <a:xfrm>
            <a:off x="459782" y="1586116"/>
            <a:ext cx="6549309" cy="399981"/>
          </a:xfrm>
          <a:prstGeom prst="rect">
            <a:avLst/>
          </a:prstGeom>
          <a:noFill/>
        </p:spPr>
        <p:txBody>
          <a:bodyPr wrap="square" rtlCol="0">
            <a:spAutoFit/>
          </a:bodyPr>
          <a:lstStyle/>
          <a:p>
            <a:r>
              <a:rPr lang="en-US" sz="1999" dirty="0">
                <a:solidFill>
                  <a:srgbClr val="000000"/>
                </a:solidFill>
                <a:latin typeface="Berthold Akzidenz Grotesk Light" panose="020B0400000000000000"/>
              </a:rPr>
              <a:t>Completion timeframe: November 9, 2019</a:t>
            </a:r>
          </a:p>
        </p:txBody>
      </p:sp>
      <p:pic>
        <p:nvPicPr>
          <p:cNvPr id="11" name="Picture 10">
            <a:extLst>
              <a:ext uri="{FF2B5EF4-FFF2-40B4-BE49-F238E27FC236}">
                <a16:creationId xmlns:a16="http://schemas.microsoft.com/office/drawing/2014/main" id="{A22550C1-DF82-4CB3-BF22-C96ABA88968C}"/>
              </a:ext>
            </a:extLst>
          </p:cNvPr>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984671" y="539637"/>
            <a:ext cx="579688" cy="522402"/>
          </a:xfrm>
          <a:prstGeom prst="rect">
            <a:avLst/>
          </a:prstGeom>
        </p:spPr>
      </p:pic>
    </p:spTree>
    <p:extLst>
      <p:ext uri="{BB962C8B-B14F-4D97-AF65-F5344CB8AC3E}">
        <p14:creationId xmlns:p14="http://schemas.microsoft.com/office/powerpoint/2010/main" val="1005543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CB3B6D-FA2E-4D2D-9D52-5AC8FD304253}"/>
              </a:ext>
            </a:extLst>
          </p:cNvPr>
          <p:cNvSpPr>
            <a:spLocks noGrp="1"/>
          </p:cNvSpPr>
          <p:nvPr>
            <p:ph type="sldNum" sz="quarter" idx="12"/>
          </p:nvPr>
        </p:nvSpPr>
        <p:spPr/>
        <p:txBody>
          <a:bodyPr/>
          <a:lstStyle/>
          <a:p>
            <a:fld id="{0D63DF01-F109-1D42-8613-A24BF6CCAD29}" type="slidenum">
              <a:rPr lang="en-US" smtClean="0"/>
              <a:pPr/>
              <a:t>14</a:t>
            </a:fld>
            <a:endParaRPr lang="en-US" dirty="0"/>
          </a:p>
        </p:txBody>
      </p:sp>
      <p:sp>
        <p:nvSpPr>
          <p:cNvPr id="4" name="Text Placeholder 3">
            <a:extLst>
              <a:ext uri="{FF2B5EF4-FFF2-40B4-BE49-F238E27FC236}">
                <a16:creationId xmlns:a16="http://schemas.microsoft.com/office/drawing/2014/main" id="{3E9F309A-8C60-4A32-A38E-EDCF53799152}"/>
              </a:ext>
            </a:extLst>
          </p:cNvPr>
          <p:cNvSpPr>
            <a:spLocks noGrp="1"/>
          </p:cNvSpPr>
          <p:nvPr>
            <p:ph type="body" idx="1"/>
          </p:nvPr>
        </p:nvSpPr>
        <p:spPr/>
        <p:txBody>
          <a:bodyPr/>
          <a:lstStyle/>
          <a:p>
            <a:r>
              <a:rPr lang="en-US" dirty="0"/>
              <a:t>Short-term</a:t>
            </a:r>
          </a:p>
        </p:txBody>
      </p:sp>
      <p:sp>
        <p:nvSpPr>
          <p:cNvPr id="5" name="Rectangle 4">
            <a:extLst>
              <a:ext uri="{FF2B5EF4-FFF2-40B4-BE49-F238E27FC236}">
                <a16:creationId xmlns:a16="http://schemas.microsoft.com/office/drawing/2014/main" id="{E9642C85-3386-4D79-9B1E-971FA1BC15A0}"/>
              </a:ext>
            </a:extLst>
          </p:cNvPr>
          <p:cNvSpPr/>
          <p:nvPr/>
        </p:nvSpPr>
        <p:spPr>
          <a:xfrm>
            <a:off x="413963" y="2366036"/>
            <a:ext cx="5969781" cy="5847755"/>
          </a:xfrm>
          <a:prstGeom prst="rect">
            <a:avLst/>
          </a:prstGeom>
        </p:spPr>
        <p:txBody>
          <a:bodyPr wrap="square" anchor="t">
            <a:spAutoFit/>
          </a:bodyPr>
          <a:lstStyle/>
          <a:p>
            <a:r>
              <a:rPr lang="en-US" sz="1700" b="1" dirty="0">
                <a:latin typeface="Berthold Akzidenz Grotesk" panose="020B0500000000000000"/>
              </a:rPr>
              <a:t>Benefits:</a:t>
            </a:r>
            <a:r>
              <a:rPr lang="en-US" sz="1700" dirty="0">
                <a:latin typeface="Berthold Akzidenz Grotesk" panose="020B0500000000000000"/>
              </a:rPr>
              <a:t> Cleaner air and less noise  </a:t>
            </a:r>
          </a:p>
          <a:p>
            <a:endParaRPr lang="en-US" sz="1700" dirty="0">
              <a:latin typeface="Berthold Akzidenz Grotesk" panose="020B0500000000000000"/>
            </a:endParaRPr>
          </a:p>
          <a:p>
            <a:r>
              <a:rPr lang="en-US" sz="1700" b="1" dirty="0">
                <a:latin typeface="Berthold Akzidenz Grotesk" panose="020B0500000000000000"/>
              </a:rPr>
              <a:t>Progress:</a:t>
            </a:r>
            <a:r>
              <a:rPr lang="en-US" sz="1700" dirty="0">
                <a:latin typeface="Berthold Akzidenz Grotesk" panose="020B0500000000000000"/>
              </a:rPr>
              <a:t>  </a:t>
            </a:r>
          </a:p>
          <a:p>
            <a:pPr marL="285736" indent="-285736">
              <a:buFont typeface="Arial" panose="020B0604020202020204" pitchFamily="34" charset="0"/>
              <a:buChar char="•"/>
            </a:pPr>
            <a:r>
              <a:rPr lang="en-US" sz="1700" dirty="0">
                <a:latin typeface="Berthold Akzidenz Grotesk" panose="020B0500000000000000"/>
              </a:rPr>
              <a:t>Metrolink staff included new accountability metrics as part of the new maintenance contracts which are being advertised </a:t>
            </a:r>
          </a:p>
          <a:p>
            <a:endParaRPr lang="en-US" sz="1700" dirty="0">
              <a:latin typeface="Berthold Akzidenz Grotesk" panose="020B0500000000000000"/>
            </a:endParaRPr>
          </a:p>
          <a:p>
            <a:r>
              <a:rPr lang="en-US" sz="1700" b="1" dirty="0">
                <a:latin typeface="Berthold Akzidenz Grotesk"/>
              </a:rPr>
              <a:t>Findings: </a:t>
            </a:r>
          </a:p>
          <a:p>
            <a:pPr marL="285736" indent="-285736">
              <a:buFont typeface="Arial" panose="020B0604020202020204" pitchFamily="34" charset="0"/>
              <a:buChar char="•"/>
            </a:pPr>
            <a:r>
              <a:rPr lang="en-US" sz="1700" dirty="0">
                <a:latin typeface="Berthold Akzidenz Grotesk"/>
              </a:rPr>
              <a:t>Insufficient contract requirements pertaining </a:t>
            </a:r>
          </a:p>
          <a:p>
            <a:r>
              <a:rPr lang="en-US" sz="1700" dirty="0">
                <a:latin typeface="Berthold Akzidenz Grotesk"/>
              </a:rPr>
              <a:t>       to neighborhood impacts</a:t>
            </a:r>
            <a:endParaRPr lang="en-US" sz="1700" dirty="0">
              <a:solidFill>
                <a:srgbClr val="FF0000"/>
              </a:solidFill>
              <a:latin typeface="Berthold Akzidenz Grotesk"/>
            </a:endParaRPr>
          </a:p>
          <a:p>
            <a:endParaRPr lang="en-US" sz="1700" b="1" dirty="0">
              <a:solidFill>
                <a:srgbClr val="FF0000"/>
              </a:solidFill>
              <a:highlight>
                <a:srgbClr val="FFFF00"/>
              </a:highlight>
              <a:latin typeface="Berthold Akzidenz Grotesk"/>
            </a:endParaRPr>
          </a:p>
          <a:p>
            <a:r>
              <a:rPr lang="en-US" sz="1700" b="1" dirty="0">
                <a:latin typeface="Berthold Akzidenz Grotesk"/>
              </a:rPr>
              <a:t>Actions taken</a:t>
            </a:r>
            <a:r>
              <a:rPr lang="en-US" sz="1700" dirty="0">
                <a:latin typeface="Berthold Akzidenz Grotesk"/>
              </a:rPr>
              <a:t>: </a:t>
            </a:r>
          </a:p>
          <a:p>
            <a:pPr marL="285736" indent="-285736">
              <a:buFont typeface="Arial" panose="020B0604020202020204" pitchFamily="34" charset="0"/>
              <a:buChar char="•"/>
            </a:pPr>
            <a:r>
              <a:rPr lang="en-US" sz="1700" dirty="0">
                <a:latin typeface="Berthold Akzidenz Grotesk"/>
              </a:rPr>
              <a:t>Revised new contract language</a:t>
            </a:r>
          </a:p>
          <a:p>
            <a:pPr lvl="0"/>
            <a:endParaRPr lang="en-US" sz="1700" dirty="0">
              <a:highlight>
                <a:srgbClr val="FFFF00"/>
              </a:highlight>
              <a:latin typeface="Berthold Akzidenz Grotesk"/>
            </a:endParaRPr>
          </a:p>
          <a:p>
            <a:pPr lvl="0"/>
            <a:r>
              <a:rPr lang="en-US" sz="1700" b="1" dirty="0">
                <a:latin typeface="Berthold Akzidenz Grotesk"/>
              </a:rPr>
              <a:t>Results: </a:t>
            </a:r>
          </a:p>
          <a:p>
            <a:pPr marL="285736" indent="-285736">
              <a:buFont typeface="Arial" panose="020B0604020202020204" pitchFamily="34" charset="0"/>
              <a:buChar char="•"/>
            </a:pPr>
            <a:r>
              <a:rPr lang="en-US" sz="1700" dirty="0">
                <a:latin typeface="Berthold Akzidenz Grotesk" panose="020B0500000000000000"/>
              </a:rPr>
              <a:t>Assessments are included in contract (monetary penalties for non-compliance up to  $5,000)</a:t>
            </a:r>
          </a:p>
          <a:p>
            <a:endParaRPr lang="en-US" dirty="0">
              <a:latin typeface="Berthold Akzidenz Grotesk" panose="020B0500000000000000"/>
            </a:endParaRPr>
          </a:p>
          <a:p>
            <a:r>
              <a:rPr lang="en-US" b="1" dirty="0">
                <a:latin typeface="Berthold Akzidenz Grotesk" panose="020B0500000000000000"/>
              </a:rPr>
              <a:t> </a:t>
            </a:r>
            <a:endParaRPr lang="en-US" sz="2800" b="1" dirty="0">
              <a:latin typeface="Berthold Akzidenz Grotesk"/>
              <a:ea typeface="Arial" panose="020B0604020202020204" pitchFamily="34" charset="0"/>
              <a:cs typeface="Arial" panose="020B0604020202020204" pitchFamily="34" charset="0"/>
            </a:endParaRPr>
          </a:p>
          <a:p>
            <a:pPr marL="342883" indent="-342883">
              <a:spcBef>
                <a:spcPts val="600"/>
              </a:spcBef>
              <a:buAutoNum type="arabicPeriod" startAt="6"/>
            </a:pPr>
            <a:endParaRPr lang="en-US" sz="2800" b="1" dirty="0">
              <a:latin typeface="Berthold Akzidenz Grotesk"/>
              <a:ea typeface="Arial" panose="020B0604020202020204" pitchFamily="34" charset="0"/>
              <a:cs typeface="Arial" panose="020B0604020202020204" pitchFamily="34" charset="0"/>
            </a:endParaRPr>
          </a:p>
          <a:p>
            <a:pPr marL="342883" indent="-342883">
              <a:spcBef>
                <a:spcPts val="600"/>
              </a:spcBef>
              <a:buAutoNum type="arabicPeriod" startAt="6"/>
            </a:pPr>
            <a:endParaRPr lang="en-US" sz="2800" b="1" dirty="0">
              <a:latin typeface="Berthold Akzidenz Grotesk"/>
              <a:ea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2C419AC-0067-45EA-8177-7D99AD6E053C}"/>
              </a:ext>
            </a:extLst>
          </p:cNvPr>
          <p:cNvSpPr txBox="1"/>
          <p:nvPr/>
        </p:nvSpPr>
        <p:spPr>
          <a:xfrm>
            <a:off x="259495" y="1139461"/>
            <a:ext cx="10216916" cy="892552"/>
          </a:xfrm>
          <a:prstGeom prst="rect">
            <a:avLst/>
          </a:prstGeom>
          <a:noFill/>
        </p:spPr>
        <p:txBody>
          <a:bodyPr wrap="square" rtlCol="0">
            <a:spAutoFit/>
          </a:bodyPr>
          <a:lstStyle/>
          <a:p>
            <a:pPr>
              <a:spcBef>
                <a:spcPts val="600"/>
              </a:spcBef>
            </a:pPr>
            <a:r>
              <a:rPr lang="en-US" sz="2600" b="1" dirty="0">
                <a:latin typeface="Berthold Akzidenz Grotesk" panose="020B0500000000000000"/>
                <a:ea typeface="Arial" panose="020B0604020202020204" pitchFamily="34" charset="0"/>
                <a:cs typeface="Arial"/>
              </a:rPr>
              <a:t>6. Change the Accountability Metrics of the Equipment Maintenance Contractor -- COMPLETE</a:t>
            </a:r>
          </a:p>
        </p:txBody>
      </p:sp>
      <p:pic>
        <p:nvPicPr>
          <p:cNvPr id="8" name="Picture 7">
            <a:extLst>
              <a:ext uri="{FF2B5EF4-FFF2-40B4-BE49-F238E27FC236}">
                <a16:creationId xmlns:a16="http://schemas.microsoft.com/office/drawing/2014/main" id="{8854B464-64F4-4A70-92D1-47B95CF7811A}"/>
              </a:ext>
            </a:extLst>
          </p:cNvPr>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84671" y="539637"/>
            <a:ext cx="579688" cy="522402"/>
          </a:xfrm>
          <a:prstGeom prst="rect">
            <a:avLst/>
          </a:prstGeom>
        </p:spPr>
      </p:pic>
      <p:sp>
        <p:nvSpPr>
          <p:cNvPr id="6" name="TextBox 5">
            <a:extLst>
              <a:ext uri="{FF2B5EF4-FFF2-40B4-BE49-F238E27FC236}">
                <a16:creationId xmlns:a16="http://schemas.microsoft.com/office/drawing/2014/main" id="{D2AD8022-CB97-4D8D-AC86-203089AC4A31}"/>
              </a:ext>
            </a:extLst>
          </p:cNvPr>
          <p:cNvSpPr txBox="1"/>
          <p:nvPr/>
        </p:nvSpPr>
        <p:spPr>
          <a:xfrm>
            <a:off x="259494" y="1966055"/>
            <a:ext cx="8001364" cy="399981"/>
          </a:xfrm>
          <a:prstGeom prst="rect">
            <a:avLst/>
          </a:prstGeom>
          <a:noFill/>
        </p:spPr>
        <p:txBody>
          <a:bodyPr wrap="square" rtlCol="0" anchor="t">
            <a:spAutoFit/>
          </a:bodyPr>
          <a:lstStyle/>
          <a:p>
            <a:r>
              <a:rPr lang="en-US" sz="1999" dirty="0">
                <a:latin typeface="Berthold Akzidenz Grotesk" panose="020B0500000000000000"/>
              </a:rPr>
              <a:t>Completion Timeframe: July 1, 2019</a:t>
            </a:r>
            <a:endParaRPr lang="en-US" sz="1999" dirty="0">
              <a:solidFill>
                <a:srgbClr val="FF0000"/>
              </a:solidFill>
              <a:latin typeface="Berthold Akzidenz Grotesk" panose="020B0500000000000000"/>
            </a:endParaRPr>
          </a:p>
        </p:txBody>
      </p:sp>
      <p:sp>
        <p:nvSpPr>
          <p:cNvPr id="19" name="TextBox 18">
            <a:extLst>
              <a:ext uri="{FF2B5EF4-FFF2-40B4-BE49-F238E27FC236}">
                <a16:creationId xmlns:a16="http://schemas.microsoft.com/office/drawing/2014/main" id="{CBEF9836-8174-4571-9F87-56F2488CBED0}"/>
              </a:ext>
            </a:extLst>
          </p:cNvPr>
          <p:cNvSpPr txBox="1"/>
          <p:nvPr/>
        </p:nvSpPr>
        <p:spPr>
          <a:xfrm>
            <a:off x="5797419" y="5092125"/>
            <a:ext cx="3532395" cy="353943"/>
          </a:xfrm>
          <a:prstGeom prst="rect">
            <a:avLst/>
          </a:prstGeom>
          <a:noFill/>
        </p:spPr>
        <p:txBody>
          <a:bodyPr wrap="square" rtlCol="0">
            <a:spAutoFit/>
          </a:bodyPr>
          <a:lstStyle/>
          <a:p>
            <a:r>
              <a:rPr lang="en-US" sz="1700" dirty="0"/>
              <a:t>Actual language from document</a:t>
            </a:r>
          </a:p>
        </p:txBody>
      </p:sp>
      <p:pic>
        <p:nvPicPr>
          <p:cNvPr id="29" name="Picture 28" descr="A picture containing indoor&#10;&#10;Description generated with very high confidence">
            <a:extLst>
              <a:ext uri="{FF2B5EF4-FFF2-40B4-BE49-F238E27FC236}">
                <a16:creationId xmlns:a16="http://schemas.microsoft.com/office/drawing/2014/main" id="{8BBDD7AE-B6CD-4784-AD70-13B737C5F9C9}"/>
              </a:ext>
            </a:extLst>
          </p:cNvPr>
          <p:cNvPicPr>
            <a:picLocks noChangeAspect="1"/>
          </p:cNvPicPr>
          <p:nvPr/>
        </p:nvPicPr>
        <p:blipFill>
          <a:blip r:embed="rId5"/>
          <a:stretch>
            <a:fillRect/>
          </a:stretch>
        </p:blipFill>
        <p:spPr>
          <a:xfrm>
            <a:off x="4894220" y="3777559"/>
            <a:ext cx="4856163" cy="13145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51822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A35088-BC50-4629-A8EB-7ED28867A526}"/>
              </a:ext>
            </a:extLst>
          </p:cNvPr>
          <p:cNvSpPr>
            <a:spLocks noGrp="1"/>
          </p:cNvSpPr>
          <p:nvPr>
            <p:ph type="sldNum" sz="quarter" idx="12"/>
          </p:nvPr>
        </p:nvSpPr>
        <p:spPr/>
        <p:txBody>
          <a:bodyPr/>
          <a:lstStyle/>
          <a:p>
            <a:fld id="{0D63DF01-F109-1D42-8613-A24BF6CCAD29}" type="slidenum">
              <a:rPr lang="en-US" smtClean="0"/>
              <a:pPr/>
              <a:t>15</a:t>
            </a:fld>
            <a:endParaRPr lang="en-US" dirty="0"/>
          </a:p>
        </p:txBody>
      </p:sp>
      <p:sp>
        <p:nvSpPr>
          <p:cNvPr id="4" name="Text Placeholder 3">
            <a:extLst>
              <a:ext uri="{FF2B5EF4-FFF2-40B4-BE49-F238E27FC236}">
                <a16:creationId xmlns:a16="http://schemas.microsoft.com/office/drawing/2014/main" id="{AEF69869-E73A-43C4-BFD8-8D1BEE8BD0D7}"/>
              </a:ext>
            </a:extLst>
          </p:cNvPr>
          <p:cNvSpPr>
            <a:spLocks noGrp="1"/>
          </p:cNvSpPr>
          <p:nvPr>
            <p:ph type="body" idx="1"/>
          </p:nvPr>
        </p:nvSpPr>
        <p:spPr/>
        <p:txBody>
          <a:bodyPr/>
          <a:lstStyle/>
          <a:p>
            <a:r>
              <a:rPr lang="en-US" dirty="0"/>
              <a:t>Mid-term</a:t>
            </a:r>
          </a:p>
        </p:txBody>
      </p:sp>
      <p:sp>
        <p:nvSpPr>
          <p:cNvPr id="5" name="TextBox 4">
            <a:extLst>
              <a:ext uri="{FF2B5EF4-FFF2-40B4-BE49-F238E27FC236}">
                <a16:creationId xmlns:a16="http://schemas.microsoft.com/office/drawing/2014/main" id="{16B7B91D-0B88-4F2A-85AE-ED096DCCB692}"/>
              </a:ext>
            </a:extLst>
          </p:cNvPr>
          <p:cNvSpPr txBox="1"/>
          <p:nvPr/>
        </p:nvSpPr>
        <p:spPr>
          <a:xfrm>
            <a:off x="503177" y="1160372"/>
            <a:ext cx="9604942" cy="492443"/>
          </a:xfrm>
          <a:prstGeom prst="rect">
            <a:avLst/>
          </a:prstGeom>
          <a:noFill/>
        </p:spPr>
        <p:txBody>
          <a:bodyPr wrap="square" rtlCol="0" anchor="t">
            <a:spAutoFit/>
          </a:bodyPr>
          <a:lstStyle/>
          <a:p>
            <a:r>
              <a:rPr lang="en-US" sz="2600" b="1" dirty="0">
                <a:latin typeface="Berthold Akzidenz Grotesk"/>
              </a:rPr>
              <a:t>7. Fleet Modernization Study – IN PROGRESS  </a:t>
            </a:r>
            <a:endParaRPr lang="en-US" sz="2600" dirty="0">
              <a:latin typeface="Berthold Akzidenz Grotesk"/>
            </a:endParaRPr>
          </a:p>
        </p:txBody>
      </p:sp>
      <p:sp>
        <p:nvSpPr>
          <p:cNvPr id="6" name="TextBox 5">
            <a:extLst>
              <a:ext uri="{FF2B5EF4-FFF2-40B4-BE49-F238E27FC236}">
                <a16:creationId xmlns:a16="http://schemas.microsoft.com/office/drawing/2014/main" id="{2EF93476-FCA2-45ED-9536-D45753C3888A}"/>
              </a:ext>
            </a:extLst>
          </p:cNvPr>
          <p:cNvSpPr txBox="1"/>
          <p:nvPr/>
        </p:nvSpPr>
        <p:spPr>
          <a:xfrm>
            <a:off x="503176" y="1228551"/>
            <a:ext cx="7892101" cy="1200072"/>
          </a:xfrm>
          <a:prstGeom prst="rect">
            <a:avLst/>
          </a:prstGeom>
          <a:noFill/>
        </p:spPr>
        <p:txBody>
          <a:bodyPr wrap="square" rtlCol="0" anchor="t">
            <a:spAutoFit/>
          </a:bodyPr>
          <a:lstStyle/>
          <a:p>
            <a:pPr lvl="0"/>
            <a:endParaRPr lang="en-US" sz="2399" dirty="0">
              <a:latin typeface="Berthold Akzidenz Grotesk Light" panose="020B0400000000000000"/>
            </a:endParaRPr>
          </a:p>
          <a:p>
            <a:r>
              <a:rPr lang="en-US" sz="1950" dirty="0">
                <a:latin typeface="Berthold Akzidenz Grotesk Light" panose="020B0400000000000000"/>
              </a:rPr>
              <a:t>Completion Timeframe: Winter 2020 to commence study</a:t>
            </a:r>
          </a:p>
          <a:p>
            <a:pPr marL="456565" indent="-456565">
              <a:buFont typeface="Arial"/>
              <a:buChar char="•"/>
            </a:pPr>
            <a:endParaRPr lang="en-US" sz="2800" dirty="0">
              <a:latin typeface="Berthold Akzidenz Grotesk Light" panose="020B0400000000000000"/>
            </a:endParaRPr>
          </a:p>
        </p:txBody>
      </p:sp>
      <p:sp>
        <p:nvSpPr>
          <p:cNvPr id="7" name="TextBox 6">
            <a:extLst>
              <a:ext uri="{FF2B5EF4-FFF2-40B4-BE49-F238E27FC236}">
                <a16:creationId xmlns:a16="http://schemas.microsoft.com/office/drawing/2014/main" id="{0DBF1AD9-7E50-4C9E-90D9-8F881EFD91EB}"/>
              </a:ext>
            </a:extLst>
          </p:cNvPr>
          <p:cNvSpPr txBox="1"/>
          <p:nvPr/>
        </p:nvSpPr>
        <p:spPr>
          <a:xfrm>
            <a:off x="8774974" y="408931"/>
            <a:ext cx="2047864" cy="769441"/>
          </a:xfrm>
          <a:prstGeom prst="rect">
            <a:avLst/>
          </a:prstGeom>
          <a:noFill/>
        </p:spPr>
        <p:txBody>
          <a:bodyPr wrap="square" rtlCol="0">
            <a:spAutoFit/>
          </a:bodyPr>
          <a:lstStyle/>
          <a:p>
            <a:r>
              <a:rPr lang="en-US" sz="4400" b="1" dirty="0">
                <a:latin typeface="Berthold Akzidenz Grotesk"/>
              </a:rPr>
              <a:t>8%</a:t>
            </a:r>
          </a:p>
        </p:txBody>
      </p:sp>
      <p:sp>
        <p:nvSpPr>
          <p:cNvPr id="12" name="TextBox 11">
            <a:extLst>
              <a:ext uri="{FF2B5EF4-FFF2-40B4-BE49-F238E27FC236}">
                <a16:creationId xmlns:a16="http://schemas.microsoft.com/office/drawing/2014/main" id="{108A6AB2-10CD-4A8E-9F26-E19F22CB63C9}"/>
              </a:ext>
            </a:extLst>
          </p:cNvPr>
          <p:cNvSpPr txBox="1"/>
          <p:nvPr/>
        </p:nvSpPr>
        <p:spPr>
          <a:xfrm>
            <a:off x="503177" y="2019534"/>
            <a:ext cx="4967182" cy="4801314"/>
          </a:xfrm>
          <a:prstGeom prst="rect">
            <a:avLst/>
          </a:prstGeom>
          <a:noFill/>
        </p:spPr>
        <p:txBody>
          <a:bodyPr wrap="square" rtlCol="0" anchor="t">
            <a:spAutoFit/>
          </a:bodyPr>
          <a:lstStyle/>
          <a:p>
            <a:r>
              <a:rPr lang="en-US" b="1" dirty="0">
                <a:latin typeface="Berthold Akzidenz Grotesk"/>
              </a:rPr>
              <a:t>Benefits: </a:t>
            </a:r>
            <a:r>
              <a:rPr lang="en-US" dirty="0">
                <a:latin typeface="Berthold Akzidenz Grotesk"/>
              </a:rPr>
              <a:t>Cleaner air and less noise</a:t>
            </a:r>
          </a:p>
          <a:p>
            <a:endParaRPr lang="en-US" dirty="0">
              <a:latin typeface="Berthold Akzidenz Grotesk"/>
            </a:endParaRPr>
          </a:p>
          <a:p>
            <a:r>
              <a:rPr lang="en-US" b="1" dirty="0">
                <a:latin typeface="Berthold Akzidenz Grotesk"/>
              </a:rPr>
              <a:t>Progress:</a:t>
            </a:r>
            <a:r>
              <a:rPr lang="en-US" dirty="0">
                <a:latin typeface="Berthold Akzidenz Grotesk"/>
              </a:rPr>
              <a:t>  </a:t>
            </a:r>
          </a:p>
          <a:p>
            <a:pPr marL="285736" indent="-285736">
              <a:buFont typeface="Arial"/>
              <a:buChar char="•"/>
            </a:pPr>
            <a:r>
              <a:rPr lang="en-US" dirty="0">
                <a:latin typeface="Berthold Akzidenz Grotesk Light" panose="020B0400000000000000"/>
              </a:rPr>
              <a:t>Developed a draft of the study scope and schedule</a:t>
            </a:r>
          </a:p>
          <a:p>
            <a:pPr marL="285736" lvl="0" indent="-285736">
              <a:buFont typeface="Arial"/>
              <a:buChar char="•"/>
            </a:pPr>
            <a:r>
              <a:rPr lang="en-US" dirty="0">
                <a:solidFill>
                  <a:srgbClr val="000000"/>
                </a:solidFill>
                <a:latin typeface="Berthold Akzidenz Grotesk Light" panose="020B0400000000000000"/>
              </a:rPr>
              <a:t>Secured approval for study funding in FY20 budget</a:t>
            </a:r>
          </a:p>
          <a:p>
            <a:pPr marL="742950" lvl="1" indent="-285750">
              <a:buFont typeface="Courier New" panose="02070309020205020404" pitchFamily="49" charset="0"/>
              <a:buChar char="o"/>
            </a:pPr>
            <a:r>
              <a:rPr lang="en-US" dirty="0">
                <a:latin typeface="Berthold Akzidenz Grotesk Light" panose="020B0400000000000000"/>
              </a:rPr>
              <a:t> </a:t>
            </a:r>
            <a:r>
              <a:rPr lang="en-US" dirty="0">
                <a:solidFill>
                  <a:srgbClr val="000000"/>
                </a:solidFill>
                <a:latin typeface="Berthold Akzidenz Grotesk Light" panose="020B0400000000000000"/>
              </a:rPr>
              <a:t>Scope identifies and recommends improvements to address community impact concerns </a:t>
            </a:r>
          </a:p>
          <a:p>
            <a:pPr marL="742950" lvl="1" indent="-285750">
              <a:buFont typeface="Courier New" panose="02070309020205020404" pitchFamily="49" charset="0"/>
              <a:buChar char="o"/>
            </a:pPr>
            <a:endParaRPr lang="en-US" dirty="0">
              <a:solidFill>
                <a:srgbClr val="000000"/>
              </a:solidFill>
              <a:latin typeface="Berthold Akzidenz Grotesk Light" panose="020B0400000000000000"/>
            </a:endParaRPr>
          </a:p>
          <a:p>
            <a:r>
              <a:rPr lang="en-US" b="1" dirty="0">
                <a:latin typeface="Berthold Akzidenz Grotesk"/>
              </a:rPr>
              <a:t>Findings:  </a:t>
            </a:r>
          </a:p>
          <a:p>
            <a:pPr marL="285736" indent="-285736">
              <a:buFont typeface="Arial" panose="020B0604020202020204" pitchFamily="34" charset="0"/>
              <a:buChar char="•"/>
            </a:pPr>
            <a:r>
              <a:rPr lang="en-US" dirty="0">
                <a:latin typeface="Berthold Akzidenz Grotesk"/>
              </a:rPr>
              <a:t>To be determined upon completion of the study</a:t>
            </a:r>
          </a:p>
          <a:p>
            <a:endParaRPr lang="en-US" dirty="0">
              <a:latin typeface="Berthold Akzidenz Grotesk"/>
            </a:endParaRPr>
          </a:p>
          <a:p>
            <a:r>
              <a:rPr lang="en-US" b="1" dirty="0">
                <a:latin typeface="Berthold Akzidenz Grotesk"/>
              </a:rPr>
              <a:t>Next steps: </a:t>
            </a:r>
          </a:p>
          <a:p>
            <a:pPr marL="285736" indent="-285736">
              <a:buFont typeface="Arial,Sans-Serif" panose="020B0604020202020204" pitchFamily="34" charset="0"/>
              <a:buChar char="•"/>
            </a:pPr>
            <a:r>
              <a:rPr lang="en-US" dirty="0">
                <a:latin typeface="Berthold Akzidenz Grotesk Light" panose="020B0400000000000000"/>
              </a:rPr>
              <a:t>Finalize scope and schedule Sept. 30, 2019</a:t>
            </a:r>
          </a:p>
          <a:p>
            <a:pPr lvl="0"/>
            <a:endParaRPr lang="en-US" dirty="0">
              <a:latin typeface="Berthold Akzidenz Grotesk Light" panose="020B0400000000000000"/>
            </a:endParaRPr>
          </a:p>
        </p:txBody>
      </p:sp>
      <p:pic>
        <p:nvPicPr>
          <p:cNvPr id="13" name="Picture 7" descr="A train on a steel track&#10;&#10;Description generated with very high confidence">
            <a:extLst>
              <a:ext uri="{FF2B5EF4-FFF2-40B4-BE49-F238E27FC236}">
                <a16:creationId xmlns:a16="http://schemas.microsoft.com/office/drawing/2014/main" id="{8E4628F2-DA7C-4589-8171-41CBCD0B4692}"/>
              </a:ext>
            </a:extLst>
          </p:cNvPr>
          <p:cNvPicPr>
            <a:picLocks noChangeAspect="1"/>
          </p:cNvPicPr>
          <p:nvPr/>
        </p:nvPicPr>
        <p:blipFill>
          <a:blip r:embed="rId3"/>
          <a:stretch>
            <a:fillRect/>
          </a:stretch>
        </p:blipFill>
        <p:spPr>
          <a:xfrm>
            <a:off x="5551932" y="2242342"/>
            <a:ext cx="3921882" cy="2935916"/>
          </a:xfrm>
          <a:prstGeom prst="rect">
            <a:avLst/>
          </a:prstGeom>
        </p:spPr>
      </p:pic>
    </p:spTree>
    <p:extLst>
      <p:ext uri="{BB962C8B-B14F-4D97-AF65-F5344CB8AC3E}">
        <p14:creationId xmlns:p14="http://schemas.microsoft.com/office/powerpoint/2010/main" val="410255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A35088-BC50-4629-A8EB-7ED28867A526}"/>
              </a:ext>
            </a:extLst>
          </p:cNvPr>
          <p:cNvSpPr>
            <a:spLocks noGrp="1"/>
          </p:cNvSpPr>
          <p:nvPr>
            <p:ph type="sldNum" sz="quarter" idx="12"/>
          </p:nvPr>
        </p:nvSpPr>
        <p:spPr/>
        <p:txBody>
          <a:bodyPr/>
          <a:lstStyle/>
          <a:p>
            <a:fld id="{0D63DF01-F109-1D42-8613-A24BF6CCAD29}" type="slidenum">
              <a:rPr lang="en-US" smtClean="0"/>
              <a:pPr/>
              <a:t>16</a:t>
            </a:fld>
            <a:endParaRPr lang="en-US" dirty="0"/>
          </a:p>
        </p:txBody>
      </p:sp>
      <p:sp>
        <p:nvSpPr>
          <p:cNvPr id="4" name="Text Placeholder 3">
            <a:extLst>
              <a:ext uri="{FF2B5EF4-FFF2-40B4-BE49-F238E27FC236}">
                <a16:creationId xmlns:a16="http://schemas.microsoft.com/office/drawing/2014/main" id="{AEF69869-E73A-43C4-BFD8-8D1BEE8BD0D7}"/>
              </a:ext>
            </a:extLst>
          </p:cNvPr>
          <p:cNvSpPr>
            <a:spLocks noGrp="1"/>
          </p:cNvSpPr>
          <p:nvPr>
            <p:ph type="body" idx="1"/>
          </p:nvPr>
        </p:nvSpPr>
        <p:spPr/>
        <p:txBody>
          <a:bodyPr/>
          <a:lstStyle/>
          <a:p>
            <a:r>
              <a:rPr lang="en-US" dirty="0"/>
              <a:t>Mid-term</a:t>
            </a:r>
          </a:p>
        </p:txBody>
      </p:sp>
      <p:sp>
        <p:nvSpPr>
          <p:cNvPr id="5" name="TextBox 4">
            <a:extLst>
              <a:ext uri="{FF2B5EF4-FFF2-40B4-BE49-F238E27FC236}">
                <a16:creationId xmlns:a16="http://schemas.microsoft.com/office/drawing/2014/main" id="{16B7B91D-0B88-4F2A-85AE-ED096DCCB692}"/>
              </a:ext>
            </a:extLst>
          </p:cNvPr>
          <p:cNvSpPr txBox="1"/>
          <p:nvPr/>
        </p:nvSpPr>
        <p:spPr>
          <a:xfrm>
            <a:off x="387831" y="1084468"/>
            <a:ext cx="9604942" cy="492443"/>
          </a:xfrm>
          <a:prstGeom prst="rect">
            <a:avLst/>
          </a:prstGeom>
          <a:noFill/>
        </p:spPr>
        <p:txBody>
          <a:bodyPr wrap="square" rtlCol="0" anchor="t">
            <a:spAutoFit/>
          </a:bodyPr>
          <a:lstStyle/>
          <a:p>
            <a:r>
              <a:rPr lang="en-US" sz="2600" b="1" dirty="0">
                <a:latin typeface="Berthold Akzidenz Grotesk"/>
              </a:rPr>
              <a:t>8. CMF Modernization study – IN PROGRESS  </a:t>
            </a:r>
            <a:endParaRPr lang="en-US" sz="2600" dirty="0">
              <a:latin typeface="Berthold Akzidenz Grotesk"/>
            </a:endParaRPr>
          </a:p>
        </p:txBody>
      </p:sp>
      <p:sp>
        <p:nvSpPr>
          <p:cNvPr id="6" name="TextBox 5">
            <a:extLst>
              <a:ext uri="{FF2B5EF4-FFF2-40B4-BE49-F238E27FC236}">
                <a16:creationId xmlns:a16="http://schemas.microsoft.com/office/drawing/2014/main" id="{2EF93476-FCA2-45ED-9536-D45753C3888A}"/>
              </a:ext>
            </a:extLst>
          </p:cNvPr>
          <p:cNvSpPr txBox="1"/>
          <p:nvPr/>
        </p:nvSpPr>
        <p:spPr>
          <a:xfrm>
            <a:off x="387830" y="1170603"/>
            <a:ext cx="7892101" cy="1200072"/>
          </a:xfrm>
          <a:prstGeom prst="rect">
            <a:avLst/>
          </a:prstGeom>
          <a:noFill/>
        </p:spPr>
        <p:txBody>
          <a:bodyPr wrap="square" rtlCol="0">
            <a:spAutoFit/>
          </a:bodyPr>
          <a:lstStyle/>
          <a:p>
            <a:pPr lvl="0"/>
            <a:endParaRPr lang="en-US" sz="2399" dirty="0">
              <a:latin typeface="Berthold Akzidenz Grotesk Light" panose="020B0400000000000000"/>
            </a:endParaRPr>
          </a:p>
          <a:p>
            <a:r>
              <a:rPr lang="en-US" sz="1999" dirty="0">
                <a:latin typeface="Berthold Akzidenz Grotesk Light" panose="020B0400000000000000"/>
              </a:rPr>
              <a:t>Completion timeframe: November 1, 2020</a:t>
            </a:r>
          </a:p>
          <a:p>
            <a:pPr marL="457177" indent="-457177">
              <a:buFont typeface="Arial"/>
              <a:buChar char="•"/>
            </a:pPr>
            <a:endParaRPr lang="en-US" sz="2800" dirty="0">
              <a:latin typeface="Berthold Akzidenz Grotesk Light" panose="020B0400000000000000"/>
            </a:endParaRPr>
          </a:p>
        </p:txBody>
      </p:sp>
      <p:sp>
        <p:nvSpPr>
          <p:cNvPr id="7" name="TextBox 6">
            <a:extLst>
              <a:ext uri="{FF2B5EF4-FFF2-40B4-BE49-F238E27FC236}">
                <a16:creationId xmlns:a16="http://schemas.microsoft.com/office/drawing/2014/main" id="{0DBF1AD9-7E50-4C9E-90D9-8F881EFD91EB}"/>
              </a:ext>
            </a:extLst>
          </p:cNvPr>
          <p:cNvSpPr txBox="1"/>
          <p:nvPr/>
        </p:nvSpPr>
        <p:spPr>
          <a:xfrm>
            <a:off x="8726791" y="364439"/>
            <a:ext cx="1072116" cy="769441"/>
          </a:xfrm>
          <a:prstGeom prst="rect">
            <a:avLst/>
          </a:prstGeom>
          <a:noFill/>
        </p:spPr>
        <p:txBody>
          <a:bodyPr wrap="square" rtlCol="0">
            <a:spAutoFit/>
          </a:bodyPr>
          <a:lstStyle/>
          <a:p>
            <a:r>
              <a:rPr lang="en-US" sz="4400" b="1" dirty="0">
                <a:latin typeface="Berthold Akzidenz Grotesk"/>
              </a:rPr>
              <a:t>8%</a:t>
            </a:r>
          </a:p>
        </p:txBody>
      </p:sp>
      <p:pic>
        <p:nvPicPr>
          <p:cNvPr id="13" name="Picture 7" descr="A train on a steel track&#10;&#10;Description generated with very high confidence">
            <a:extLst>
              <a:ext uri="{FF2B5EF4-FFF2-40B4-BE49-F238E27FC236}">
                <a16:creationId xmlns:a16="http://schemas.microsoft.com/office/drawing/2014/main" id="{8E4628F2-DA7C-4589-8171-41CBCD0B4692}"/>
              </a:ext>
            </a:extLst>
          </p:cNvPr>
          <p:cNvPicPr>
            <a:picLocks noChangeAspect="1"/>
          </p:cNvPicPr>
          <p:nvPr/>
        </p:nvPicPr>
        <p:blipFill>
          <a:blip r:embed="rId3"/>
          <a:stretch>
            <a:fillRect/>
          </a:stretch>
        </p:blipFill>
        <p:spPr>
          <a:xfrm>
            <a:off x="5789501" y="2296938"/>
            <a:ext cx="3921882" cy="2935916"/>
          </a:xfrm>
          <a:prstGeom prst="rect">
            <a:avLst/>
          </a:prstGeom>
        </p:spPr>
      </p:pic>
      <p:sp>
        <p:nvSpPr>
          <p:cNvPr id="2" name="Rectangle 1">
            <a:extLst>
              <a:ext uri="{FF2B5EF4-FFF2-40B4-BE49-F238E27FC236}">
                <a16:creationId xmlns:a16="http://schemas.microsoft.com/office/drawing/2014/main" id="{B30E77BC-1AC7-4359-95AB-E7F4E64A8186}"/>
              </a:ext>
            </a:extLst>
          </p:cNvPr>
          <p:cNvSpPr/>
          <p:nvPr/>
        </p:nvSpPr>
        <p:spPr>
          <a:xfrm>
            <a:off x="387829" y="1848554"/>
            <a:ext cx="5162365" cy="5355312"/>
          </a:xfrm>
          <a:prstGeom prst="rect">
            <a:avLst/>
          </a:prstGeom>
        </p:spPr>
        <p:txBody>
          <a:bodyPr wrap="square" anchor="t">
            <a:spAutoFit/>
          </a:bodyPr>
          <a:lstStyle/>
          <a:p>
            <a:r>
              <a:rPr lang="en-US" b="1" dirty="0">
                <a:latin typeface="Berthold Akzidenz Grotesk"/>
              </a:rPr>
              <a:t>Benefits:</a:t>
            </a:r>
            <a:r>
              <a:rPr lang="en-US" b="1" dirty="0">
                <a:solidFill>
                  <a:srgbClr val="FF0000"/>
                </a:solidFill>
                <a:latin typeface="Berthold Akzidenz Grotesk"/>
              </a:rPr>
              <a:t> </a:t>
            </a:r>
            <a:r>
              <a:rPr lang="en-US" dirty="0">
                <a:latin typeface="Berthold Akzidenz Grotesk"/>
              </a:rPr>
              <a:t>Cleaner air and less noise </a:t>
            </a:r>
          </a:p>
          <a:p>
            <a:endParaRPr lang="en-US" dirty="0">
              <a:latin typeface="Berthold Akzidenz Grotesk"/>
            </a:endParaRPr>
          </a:p>
          <a:p>
            <a:r>
              <a:rPr lang="en-US" b="1" dirty="0">
                <a:latin typeface="Berthold Akzidenz Grotesk"/>
              </a:rPr>
              <a:t>Progress:</a:t>
            </a:r>
            <a:r>
              <a:rPr lang="en-US" dirty="0">
                <a:latin typeface="Berthold Akzidenz Grotesk"/>
              </a:rPr>
              <a:t>  </a:t>
            </a:r>
          </a:p>
          <a:p>
            <a:pPr marL="285736" indent="-285736">
              <a:buFont typeface="Arial"/>
              <a:buChar char="•"/>
            </a:pPr>
            <a:r>
              <a:rPr lang="en-US" dirty="0">
                <a:latin typeface="Berthold Akzidenz Grotesk Light" panose="020B0400000000000000"/>
              </a:rPr>
              <a:t>Developed a draft of the study scope and schedule </a:t>
            </a:r>
          </a:p>
          <a:p>
            <a:pPr marL="285736" indent="-285736">
              <a:buFont typeface="Arial"/>
              <a:buChar char="•"/>
            </a:pPr>
            <a:r>
              <a:rPr lang="en-US" dirty="0">
                <a:latin typeface="Berthold Akzidenz Grotesk Light" panose="020B0400000000000000"/>
              </a:rPr>
              <a:t>Secured approval for study funding in FY20 budget</a:t>
            </a:r>
          </a:p>
          <a:p>
            <a:pPr marL="742950" lvl="1" indent="-285750">
              <a:buFont typeface="Courier New" panose="02070309020205020404" pitchFamily="49" charset="0"/>
              <a:buChar char="o"/>
            </a:pPr>
            <a:r>
              <a:rPr lang="en-US" dirty="0">
                <a:solidFill>
                  <a:srgbClr val="000000"/>
                </a:solidFill>
                <a:latin typeface="Berthold Akzidenz Grotesk Light" panose="020B0400000000000000"/>
              </a:rPr>
              <a:t>Scope identifies and recommends improvements to address community impact concerns </a:t>
            </a:r>
          </a:p>
          <a:p>
            <a:pPr marL="285736" indent="-285736">
              <a:buFont typeface="Arial"/>
              <a:buChar char="•"/>
            </a:pPr>
            <a:r>
              <a:rPr lang="en-US" dirty="0">
                <a:solidFill>
                  <a:srgbClr val="000000"/>
                </a:solidFill>
                <a:latin typeface="Berthold Akzidenz Grotesk Light" panose="020B0400000000000000"/>
              </a:rPr>
              <a:t>Staff met with Advanced Engineering Group  (hood technology manufacturer)</a:t>
            </a:r>
          </a:p>
          <a:p>
            <a:pPr lvl="0"/>
            <a:endParaRPr lang="en-US" dirty="0">
              <a:solidFill>
                <a:srgbClr val="000000"/>
              </a:solidFill>
              <a:latin typeface="Berthold Akzidenz Grotesk Light" panose="020B0400000000000000"/>
            </a:endParaRPr>
          </a:p>
          <a:p>
            <a:r>
              <a:rPr lang="en-US" b="1" dirty="0">
                <a:latin typeface="Berthold Akzidenz Grotesk"/>
              </a:rPr>
              <a:t>Findings:  </a:t>
            </a:r>
          </a:p>
          <a:p>
            <a:pPr marL="285736" indent="-285736">
              <a:buFont typeface="Arial" panose="020B0604020202020204" pitchFamily="34" charset="0"/>
              <a:buChar char="•"/>
            </a:pPr>
            <a:r>
              <a:rPr lang="en-US" dirty="0">
                <a:latin typeface="Berthold Akzidenz Grotesk"/>
              </a:rPr>
              <a:t>To be determined upon completion of the study</a:t>
            </a:r>
          </a:p>
          <a:p>
            <a:endParaRPr lang="en-US" b="1" dirty="0">
              <a:latin typeface="Berthold Akzidenz Grotesk"/>
            </a:endParaRPr>
          </a:p>
          <a:p>
            <a:r>
              <a:rPr lang="en-US" b="1" dirty="0">
                <a:latin typeface="Berthold Akzidenz Grotesk"/>
              </a:rPr>
              <a:t>Next steps: </a:t>
            </a:r>
          </a:p>
          <a:p>
            <a:pPr marL="285736" indent="-285736">
              <a:buFont typeface="Arial" panose="020B0604020202020204" pitchFamily="34" charset="0"/>
              <a:buChar char="•"/>
            </a:pPr>
            <a:r>
              <a:rPr lang="en-US" dirty="0">
                <a:latin typeface="Berthold Akzidenz Grotesk Light" panose="020B0400000000000000"/>
              </a:rPr>
              <a:t>Finalize scope and schedule Sept. 30, 2019</a:t>
            </a:r>
          </a:p>
          <a:p>
            <a:pPr lvl="0"/>
            <a:endParaRPr lang="en-US" dirty="0">
              <a:latin typeface="Berthold Akzidenz Grotesk Light" panose="020B0400000000000000"/>
            </a:endParaRPr>
          </a:p>
          <a:p>
            <a:pPr marL="457177" indent="-457177">
              <a:buFont typeface="Arial"/>
              <a:buChar char="•"/>
            </a:pPr>
            <a:endParaRPr lang="en-US" dirty="0">
              <a:latin typeface="Berthold Akzidenz Grotesk Light" panose="020B0400000000000000"/>
            </a:endParaRPr>
          </a:p>
        </p:txBody>
      </p:sp>
    </p:spTree>
    <p:extLst>
      <p:ext uri="{BB962C8B-B14F-4D97-AF65-F5344CB8AC3E}">
        <p14:creationId xmlns:p14="http://schemas.microsoft.com/office/powerpoint/2010/main" val="1088777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560ADB7-EC7D-48D6-8AE6-55F2F407AE60}"/>
              </a:ext>
            </a:extLst>
          </p:cNvPr>
          <p:cNvSpPr txBox="1"/>
          <p:nvPr/>
        </p:nvSpPr>
        <p:spPr>
          <a:xfrm>
            <a:off x="1085850" y="679452"/>
            <a:ext cx="1657351" cy="382586"/>
          </a:xfrm>
          <a:prstGeom prst="rect">
            <a:avLst/>
          </a:prstGeom>
          <a:solidFill>
            <a:schemeClr val="accent2"/>
          </a:solidFill>
        </p:spPr>
        <p:txBody>
          <a:bodyPr wrap="square" rtlCol="0" anchor="ctr" anchorCtr="0">
            <a:noAutofit/>
          </a:bodyPr>
          <a:lstStyle/>
          <a:p>
            <a:pPr algn="ctr" defTabSz="914355">
              <a:defRPr/>
            </a:pPr>
            <a:r>
              <a:rPr lang="en-US" sz="1200" b="1" spc="300" dirty="0">
                <a:solidFill>
                  <a:srgbClr val="FFFFFF"/>
                </a:solidFill>
                <a:latin typeface="Arial" panose="020B0604020202020204" pitchFamily="34" charset="0"/>
                <a:cs typeface="Arial" panose="020B0604020202020204" pitchFamily="34" charset="0"/>
              </a:rPr>
              <a:t>Medium-term </a:t>
            </a:r>
          </a:p>
        </p:txBody>
      </p:sp>
      <p:pic>
        <p:nvPicPr>
          <p:cNvPr id="10" name="Picture Placeholder 9">
            <a:extLst>
              <a:ext uri="{FF2B5EF4-FFF2-40B4-BE49-F238E27FC236}">
                <a16:creationId xmlns:a16="http://schemas.microsoft.com/office/drawing/2014/main" id="{DB381CE3-2EBC-406E-937C-8A58596CF7AB}"/>
              </a:ext>
            </a:extLst>
          </p:cNvPr>
          <p:cNvPicPr>
            <a:picLocks noGrp="1" noChangeAspect="1"/>
          </p:cNvPicPr>
          <p:nvPr>
            <p:ph type="pic" sz="quarter" idx="13"/>
          </p:nvPr>
        </p:nvPicPr>
        <p:blipFill>
          <a:blip r:embed="rId3"/>
          <a:srcRect t="4109" b="4109"/>
          <a:stretch>
            <a:fillRect/>
          </a:stretch>
        </p:blipFill>
        <p:spPr>
          <a:xfrm>
            <a:off x="6226810" y="2051703"/>
            <a:ext cx="2916238" cy="1909762"/>
          </a:xfrm>
        </p:spPr>
      </p:pic>
      <p:pic>
        <p:nvPicPr>
          <p:cNvPr id="12" name="Picture Placeholder 11">
            <a:extLst>
              <a:ext uri="{FF2B5EF4-FFF2-40B4-BE49-F238E27FC236}">
                <a16:creationId xmlns:a16="http://schemas.microsoft.com/office/drawing/2014/main" id="{1F1B2D7C-1CA8-4181-82DE-E00E0377B8AD}"/>
              </a:ext>
            </a:extLst>
          </p:cNvPr>
          <p:cNvPicPr>
            <a:picLocks noGrp="1" noChangeAspect="1"/>
          </p:cNvPicPr>
          <p:nvPr>
            <p:ph type="pic" sz="quarter" idx="14"/>
          </p:nvPr>
        </p:nvPicPr>
        <p:blipFill>
          <a:blip r:embed="rId4"/>
          <a:srcRect t="7881" b="7881"/>
          <a:stretch>
            <a:fillRect/>
          </a:stretch>
        </p:blipFill>
        <p:spPr>
          <a:xfrm>
            <a:off x="6226810" y="4021330"/>
            <a:ext cx="2916238" cy="1639886"/>
          </a:xfrm>
        </p:spPr>
      </p:pic>
      <p:sp>
        <p:nvSpPr>
          <p:cNvPr id="7" name="Footer Placeholder 6">
            <a:extLst>
              <a:ext uri="{FF2B5EF4-FFF2-40B4-BE49-F238E27FC236}">
                <a16:creationId xmlns:a16="http://schemas.microsoft.com/office/drawing/2014/main" id="{EAC7D866-7F19-1749-8DCC-733DE28ED48F}"/>
              </a:ext>
            </a:extLst>
          </p:cNvPr>
          <p:cNvSpPr>
            <a:spLocks noGrp="1"/>
          </p:cNvSpPr>
          <p:nvPr>
            <p:ph type="ftr" sz="quarter" idx="17"/>
          </p:nvPr>
        </p:nvSpPr>
        <p:spPr/>
        <p:txBody>
          <a:bodyPr/>
          <a:lstStyle/>
          <a:p>
            <a:pPr defTabSz="914355">
              <a:defRPr/>
            </a:pPr>
            <a:r>
              <a:rPr lang="en-US" dirty="0">
                <a:solidFill>
                  <a:srgbClr val="FFFFFF"/>
                </a:solidFill>
                <a:latin typeface="Calibri Light"/>
              </a:rPr>
              <a:t>First Time Riders</a:t>
            </a:r>
          </a:p>
        </p:txBody>
      </p:sp>
      <p:sp>
        <p:nvSpPr>
          <p:cNvPr id="8" name="Slide Number Placeholder 7">
            <a:extLst>
              <a:ext uri="{FF2B5EF4-FFF2-40B4-BE49-F238E27FC236}">
                <a16:creationId xmlns:a16="http://schemas.microsoft.com/office/drawing/2014/main" id="{62B39FE7-DC8E-E446-8D90-1F0191B51CE6}"/>
              </a:ext>
            </a:extLst>
          </p:cNvPr>
          <p:cNvSpPr>
            <a:spLocks noGrp="1"/>
          </p:cNvSpPr>
          <p:nvPr>
            <p:ph type="sldNum" sz="quarter" idx="4"/>
          </p:nvPr>
        </p:nvSpPr>
        <p:spPr/>
        <p:txBody>
          <a:bodyPr/>
          <a:lstStyle/>
          <a:p>
            <a:pPr defTabSz="914355">
              <a:defRPr/>
            </a:pPr>
            <a:fld id="{0D63DF01-F109-1D42-8613-A24BF6CCAD29}" type="slidenum">
              <a:rPr lang="en-US">
                <a:solidFill>
                  <a:srgbClr val="FFFFFF"/>
                </a:solidFill>
                <a:latin typeface="Calibri Light"/>
              </a:rPr>
              <a:pPr defTabSz="914355">
                <a:defRPr/>
              </a:pPr>
              <a:t>17</a:t>
            </a:fld>
            <a:endParaRPr lang="en-US" dirty="0">
              <a:solidFill>
                <a:srgbClr val="FFFFFF"/>
              </a:solidFill>
              <a:latin typeface="Calibri Light"/>
            </a:endParaRPr>
          </a:p>
        </p:txBody>
      </p:sp>
      <p:sp>
        <p:nvSpPr>
          <p:cNvPr id="15" name="TextBox 14">
            <a:extLst>
              <a:ext uri="{FF2B5EF4-FFF2-40B4-BE49-F238E27FC236}">
                <a16:creationId xmlns:a16="http://schemas.microsoft.com/office/drawing/2014/main" id="{7C9C09BA-7359-447A-BED8-12B9B8C38FF5}"/>
              </a:ext>
            </a:extLst>
          </p:cNvPr>
          <p:cNvSpPr txBox="1"/>
          <p:nvPr/>
        </p:nvSpPr>
        <p:spPr>
          <a:xfrm>
            <a:off x="469662" y="1150264"/>
            <a:ext cx="7475621" cy="892552"/>
          </a:xfrm>
          <a:prstGeom prst="rect">
            <a:avLst/>
          </a:prstGeom>
          <a:noFill/>
        </p:spPr>
        <p:txBody>
          <a:bodyPr wrap="square" rtlCol="0" anchor="t">
            <a:spAutoFit/>
          </a:bodyPr>
          <a:lstStyle/>
          <a:p>
            <a:r>
              <a:rPr lang="en-US" sz="2600" b="1" dirty="0">
                <a:solidFill>
                  <a:srgbClr val="000000"/>
                </a:solidFill>
                <a:latin typeface="Berthold Akzidenz Grotesk"/>
              </a:rPr>
              <a:t>9. Complete deployment of 40 Tier 4 Locomotives – </a:t>
            </a:r>
            <a:endParaRPr lang="en-US" sz="2600" dirty="0">
              <a:solidFill>
                <a:srgbClr val="000000"/>
              </a:solidFill>
              <a:latin typeface="Berthold Akzidenz Grotesk"/>
              <a:cs typeface="Calibri"/>
            </a:endParaRPr>
          </a:p>
          <a:p>
            <a:r>
              <a:rPr lang="en-US" sz="2600" b="1" dirty="0">
                <a:solidFill>
                  <a:srgbClr val="000000"/>
                </a:solidFill>
                <a:latin typeface="Berthold Akzidenz Grotesk"/>
              </a:rPr>
              <a:t>IN PROGRESS</a:t>
            </a:r>
            <a:endParaRPr lang="en-US" sz="2600" dirty="0">
              <a:latin typeface="Berthold Akzidenz Grotesk"/>
              <a:cs typeface="Calibri"/>
            </a:endParaRPr>
          </a:p>
        </p:txBody>
      </p:sp>
      <p:sp>
        <p:nvSpPr>
          <p:cNvPr id="16" name="TextBox 15">
            <a:extLst>
              <a:ext uri="{FF2B5EF4-FFF2-40B4-BE49-F238E27FC236}">
                <a16:creationId xmlns:a16="http://schemas.microsoft.com/office/drawing/2014/main" id="{83A37C8D-0B51-4B0C-B69D-63EF0A9413F9}"/>
              </a:ext>
            </a:extLst>
          </p:cNvPr>
          <p:cNvSpPr txBox="1"/>
          <p:nvPr/>
        </p:nvSpPr>
        <p:spPr>
          <a:xfrm>
            <a:off x="469662" y="2474431"/>
            <a:ext cx="5329816" cy="4785926"/>
          </a:xfrm>
          <a:prstGeom prst="rect">
            <a:avLst/>
          </a:prstGeom>
          <a:noFill/>
        </p:spPr>
        <p:txBody>
          <a:bodyPr wrap="square" rtlCol="0">
            <a:spAutoFit/>
          </a:bodyPr>
          <a:lstStyle/>
          <a:p>
            <a:r>
              <a:rPr lang="en-US" sz="1700" b="1" dirty="0">
                <a:latin typeface="Berthold Akzidenz Grotesk" panose="020B0500000000000000"/>
              </a:rPr>
              <a:t>Benefits: </a:t>
            </a:r>
            <a:r>
              <a:rPr lang="en-US" sz="1700" dirty="0">
                <a:latin typeface="Berthold Akzidenz Grotesk" panose="020B0500000000000000"/>
              </a:rPr>
              <a:t>Cleaner air </a:t>
            </a:r>
          </a:p>
          <a:p>
            <a:endParaRPr lang="en-US" sz="1700" dirty="0">
              <a:latin typeface="Berthold Akzidenz Grotesk" panose="020B0500000000000000"/>
            </a:endParaRPr>
          </a:p>
          <a:p>
            <a:r>
              <a:rPr lang="en-US" sz="1700" b="1" dirty="0">
                <a:latin typeface="Berthold Akzidenz Grotesk" panose="020B0500000000000000"/>
              </a:rPr>
              <a:t>Progress:</a:t>
            </a:r>
            <a:r>
              <a:rPr lang="en-US" sz="1700" dirty="0">
                <a:latin typeface="Berthold Akzidenz Grotesk" panose="020B0500000000000000"/>
              </a:rPr>
              <a:t> </a:t>
            </a:r>
            <a:r>
              <a:rPr lang="en-US" sz="1700" dirty="0">
                <a:solidFill>
                  <a:srgbClr val="000000"/>
                </a:solidFill>
                <a:latin typeface="Berthold Akzidenz Grotesk"/>
              </a:rPr>
              <a:t> </a:t>
            </a:r>
          </a:p>
          <a:p>
            <a:pPr marL="285736" indent="-285736">
              <a:buFont typeface="Arial" panose="020B0604020202020204" pitchFamily="34" charset="0"/>
              <a:buChar char="•"/>
            </a:pPr>
            <a:r>
              <a:rPr lang="en-US" sz="1700" dirty="0">
                <a:solidFill>
                  <a:srgbClr val="000000"/>
                </a:solidFill>
                <a:latin typeface="Berthold Akzidenz Grotesk"/>
              </a:rPr>
              <a:t>23 locomotives have been deployed as of Aug. 2019</a:t>
            </a:r>
          </a:p>
          <a:p>
            <a:pPr marL="285736" indent="-285736">
              <a:buFont typeface="Arial" panose="020B0604020202020204" pitchFamily="34" charset="0"/>
              <a:buChar char="•"/>
            </a:pPr>
            <a:r>
              <a:rPr lang="en-US" sz="1700" dirty="0">
                <a:solidFill>
                  <a:srgbClr val="000000"/>
                </a:solidFill>
                <a:latin typeface="Berthold Akzidenz Grotesk"/>
              </a:rPr>
              <a:t>15 Tier O decommissioned  </a:t>
            </a:r>
          </a:p>
          <a:p>
            <a:endParaRPr lang="en-US" sz="1700" b="1" dirty="0">
              <a:latin typeface="Berthold Akzidenz Grotesk"/>
            </a:endParaRPr>
          </a:p>
          <a:p>
            <a:r>
              <a:rPr lang="en-US" sz="1700" b="1" dirty="0">
                <a:latin typeface="Berthold Akzidenz Grotesk"/>
              </a:rPr>
              <a:t>Findings:</a:t>
            </a:r>
          </a:p>
          <a:p>
            <a:pPr marL="285736" indent="-285736">
              <a:buFont typeface="Arial" panose="020B0604020202020204" pitchFamily="34" charset="0"/>
              <a:buChar char="•"/>
            </a:pPr>
            <a:r>
              <a:rPr lang="en-US" sz="1700" dirty="0">
                <a:solidFill>
                  <a:srgbClr val="000000"/>
                </a:solidFill>
                <a:latin typeface="Berthold Akzidenz Grotesk Light" panose="020B0400000000000000"/>
              </a:rPr>
              <a:t>23 Tier 4 locomotives only emit 56.35 tons of NO</a:t>
            </a:r>
            <a:r>
              <a:rPr lang="en-US" sz="1700" baseline="-25000" dirty="0">
                <a:solidFill>
                  <a:srgbClr val="000000"/>
                </a:solidFill>
                <a:latin typeface="Berthold Akzidenz Grotesk Light" panose="020B0400000000000000"/>
              </a:rPr>
              <a:t>x</a:t>
            </a:r>
            <a:r>
              <a:rPr lang="en-US" sz="1700" dirty="0">
                <a:solidFill>
                  <a:srgbClr val="000000"/>
                </a:solidFill>
                <a:latin typeface="Berthold Akzidenz Grotesk Light" panose="020B0400000000000000"/>
              </a:rPr>
              <a:t> and particulate matter (PM) while the 15 decommissioned Tier O emitted 243 tons of  NO</a:t>
            </a:r>
            <a:r>
              <a:rPr lang="en-US" sz="1700" baseline="-25000" dirty="0">
                <a:solidFill>
                  <a:srgbClr val="000000"/>
                </a:solidFill>
                <a:latin typeface="Berthold Akzidenz Grotesk Light" panose="020B0400000000000000"/>
              </a:rPr>
              <a:t>x</a:t>
            </a:r>
            <a:r>
              <a:rPr lang="en-US" sz="1700" dirty="0">
                <a:solidFill>
                  <a:srgbClr val="000000"/>
                </a:solidFill>
                <a:latin typeface="Berthold Akzidenz Grotesk Light" panose="020B0400000000000000"/>
              </a:rPr>
              <a:t> and particulate matter (PM) per year</a:t>
            </a:r>
          </a:p>
          <a:p>
            <a:pPr marL="285736" indent="-285736">
              <a:buFont typeface="Arial" panose="020B0604020202020204" pitchFamily="34" charset="0"/>
              <a:buChar char="•"/>
            </a:pPr>
            <a:r>
              <a:rPr lang="en-US" sz="1700" b="1" dirty="0">
                <a:solidFill>
                  <a:srgbClr val="000000"/>
                </a:solidFill>
                <a:latin typeface="Berthold Akzidenz Grotesk Light" panose="020B0400000000000000"/>
              </a:rPr>
              <a:t>76% reduction in emissions </a:t>
            </a:r>
          </a:p>
          <a:p>
            <a:endParaRPr lang="en-US" sz="1700" b="1" dirty="0">
              <a:latin typeface="Berthold Akzidenz Grotesk"/>
            </a:endParaRPr>
          </a:p>
          <a:p>
            <a:r>
              <a:rPr lang="en-US" sz="1700" b="1" dirty="0">
                <a:latin typeface="Berthold Akzidenz Grotesk"/>
              </a:rPr>
              <a:t>Next steps: </a:t>
            </a:r>
          </a:p>
          <a:p>
            <a:pPr marL="285750" indent="-285750">
              <a:buFont typeface="Arial" panose="020B0604020202020204" pitchFamily="34" charset="0"/>
              <a:buChar char="•"/>
            </a:pPr>
            <a:r>
              <a:rPr lang="en-US" sz="1700" dirty="0">
                <a:solidFill>
                  <a:srgbClr val="000000"/>
                </a:solidFill>
                <a:latin typeface="Berthold Akzidenz Grotesk" panose="020B0500000000000000"/>
              </a:rPr>
              <a:t>Deploy four additional locomotives by Dec. 31, 2019 </a:t>
            </a:r>
          </a:p>
          <a:p>
            <a:endParaRPr lang="en-US" sz="2200" dirty="0">
              <a:solidFill>
                <a:srgbClr val="000000"/>
              </a:solidFill>
              <a:highlight>
                <a:srgbClr val="FFFF00"/>
              </a:highlight>
              <a:latin typeface="Berthold Akzidenz Grotesk" panose="020B0500000000000000"/>
            </a:endParaRPr>
          </a:p>
          <a:p>
            <a:endParaRPr lang="en-US" sz="2800" dirty="0">
              <a:solidFill>
                <a:srgbClr val="000000"/>
              </a:solidFill>
              <a:latin typeface="Berthold Akzidenz Grotesk"/>
            </a:endParaRPr>
          </a:p>
        </p:txBody>
      </p:sp>
      <p:sp>
        <p:nvSpPr>
          <p:cNvPr id="17" name="TextBox 16">
            <a:extLst>
              <a:ext uri="{FF2B5EF4-FFF2-40B4-BE49-F238E27FC236}">
                <a16:creationId xmlns:a16="http://schemas.microsoft.com/office/drawing/2014/main" id="{D099B9B1-5CBD-47A3-9AAB-7242ED2290AD}"/>
              </a:ext>
            </a:extLst>
          </p:cNvPr>
          <p:cNvSpPr txBox="1"/>
          <p:nvPr/>
        </p:nvSpPr>
        <p:spPr>
          <a:xfrm>
            <a:off x="8564806" y="380824"/>
            <a:ext cx="2047864" cy="769441"/>
          </a:xfrm>
          <a:prstGeom prst="rect">
            <a:avLst/>
          </a:prstGeom>
          <a:noFill/>
        </p:spPr>
        <p:txBody>
          <a:bodyPr wrap="square" rtlCol="0">
            <a:spAutoFit/>
          </a:bodyPr>
          <a:lstStyle/>
          <a:p>
            <a:r>
              <a:rPr lang="en-US" sz="4400" b="1" dirty="0">
                <a:solidFill>
                  <a:srgbClr val="000000"/>
                </a:solidFill>
                <a:latin typeface="Berthold Akzidenz Grotesk"/>
              </a:rPr>
              <a:t>58%</a:t>
            </a:r>
          </a:p>
        </p:txBody>
      </p:sp>
      <p:sp>
        <p:nvSpPr>
          <p:cNvPr id="2" name="TextBox 1">
            <a:extLst>
              <a:ext uri="{FF2B5EF4-FFF2-40B4-BE49-F238E27FC236}">
                <a16:creationId xmlns:a16="http://schemas.microsoft.com/office/drawing/2014/main" id="{3EA2353C-9416-464D-8A74-06006F530BEE}"/>
              </a:ext>
            </a:extLst>
          </p:cNvPr>
          <p:cNvSpPr txBox="1"/>
          <p:nvPr/>
        </p:nvSpPr>
        <p:spPr>
          <a:xfrm>
            <a:off x="469663" y="2024556"/>
            <a:ext cx="4253023" cy="399981"/>
          </a:xfrm>
          <a:prstGeom prst="rect">
            <a:avLst/>
          </a:prstGeom>
          <a:noFill/>
        </p:spPr>
        <p:txBody>
          <a:bodyPr wrap="square" rtlCol="0">
            <a:spAutoFit/>
          </a:bodyPr>
          <a:lstStyle/>
          <a:p>
            <a:r>
              <a:rPr lang="en-US" sz="1999" dirty="0">
                <a:solidFill>
                  <a:srgbClr val="000000"/>
                </a:solidFill>
                <a:latin typeface="Berthold Akzidenz Grotesk"/>
              </a:rPr>
              <a:t>Completion timeframe: Summer 2020</a:t>
            </a:r>
            <a:endParaRPr lang="en-US" sz="1999" dirty="0"/>
          </a:p>
        </p:txBody>
      </p:sp>
    </p:spTree>
    <p:extLst>
      <p:ext uri="{BB962C8B-B14F-4D97-AF65-F5344CB8AC3E}">
        <p14:creationId xmlns:p14="http://schemas.microsoft.com/office/powerpoint/2010/main" val="4025141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5A0234-1B2E-454A-A412-4FA66F863BA8}"/>
              </a:ext>
            </a:extLst>
          </p:cNvPr>
          <p:cNvSpPr>
            <a:spLocks noGrp="1"/>
          </p:cNvSpPr>
          <p:nvPr>
            <p:ph type="sldNum" sz="quarter" idx="12"/>
          </p:nvPr>
        </p:nvSpPr>
        <p:spPr/>
        <p:txBody>
          <a:bodyPr/>
          <a:lstStyle/>
          <a:p>
            <a:fld id="{0D63DF01-F109-1D42-8613-A24BF6CCAD29}" type="slidenum">
              <a:rPr lang="en-US" smtClean="0"/>
              <a:pPr/>
              <a:t>18</a:t>
            </a:fld>
            <a:endParaRPr lang="en-US" dirty="0"/>
          </a:p>
        </p:txBody>
      </p:sp>
      <p:sp>
        <p:nvSpPr>
          <p:cNvPr id="5" name="Text Placeholder 3">
            <a:extLst>
              <a:ext uri="{FF2B5EF4-FFF2-40B4-BE49-F238E27FC236}">
                <a16:creationId xmlns:a16="http://schemas.microsoft.com/office/drawing/2014/main" id="{C9A6BFDD-2149-407A-83A3-CCA0B8158978}"/>
              </a:ext>
            </a:extLst>
          </p:cNvPr>
          <p:cNvSpPr>
            <a:spLocks noGrp="1"/>
          </p:cNvSpPr>
          <p:nvPr>
            <p:ph type="body" idx="1"/>
          </p:nvPr>
        </p:nvSpPr>
        <p:spPr>
          <a:xfrm>
            <a:off x="1085850" y="679450"/>
            <a:ext cx="1390650" cy="371475"/>
          </a:xfrm>
        </p:spPr>
        <p:txBody>
          <a:bodyPr anchor="t"/>
          <a:lstStyle/>
          <a:p>
            <a:pPr marL="283196" indent="-191761"/>
            <a:r>
              <a:rPr lang="en-US" dirty="0"/>
              <a:t>Long-term</a:t>
            </a:r>
          </a:p>
        </p:txBody>
      </p:sp>
      <p:sp>
        <p:nvSpPr>
          <p:cNvPr id="6" name="Title 5">
            <a:extLst>
              <a:ext uri="{FF2B5EF4-FFF2-40B4-BE49-F238E27FC236}">
                <a16:creationId xmlns:a16="http://schemas.microsoft.com/office/drawing/2014/main" id="{E1CE4794-CD08-46E7-90BB-2F03A308B0F2}"/>
              </a:ext>
            </a:extLst>
          </p:cNvPr>
          <p:cNvSpPr txBox="1">
            <a:spLocks noGrp="1"/>
          </p:cNvSpPr>
          <p:nvPr>
            <p:ph type="ctrTitle"/>
          </p:nvPr>
        </p:nvSpPr>
        <p:spPr>
          <a:xfrm>
            <a:off x="152400" y="899982"/>
            <a:ext cx="10180637" cy="1089529"/>
          </a:xfrm>
          <a:prstGeom prst="rect">
            <a:avLst/>
          </a:prstGeom>
          <a:noFill/>
        </p:spPr>
        <p:txBody>
          <a:bodyPr wrap="square" rtlCol="0" anchor="t">
            <a:spAutoFit/>
          </a:bodyPr>
          <a:lstStyle/>
          <a:p>
            <a:pPr algn="ctr" fontAlgn="base"/>
            <a:endParaRPr lang="en-US" sz="2400" b="1" dirty="0">
              <a:latin typeface="Berthold Akzidenz Grotesk Light" panose="020B0400000000000000"/>
            </a:endParaRPr>
          </a:p>
          <a:p>
            <a:pPr lvl="0"/>
            <a:r>
              <a:rPr lang="en-US" sz="2400" b="1" dirty="0">
                <a:latin typeface="Berthold Akzidenz Grotesk Light" panose="020B0400000000000000"/>
              </a:rPr>
              <a:t>10. Work towards a Zero-Emissions Future – IN PROGRESS</a:t>
            </a:r>
          </a:p>
          <a:p>
            <a:endParaRPr lang="en-US" sz="2400" b="1" dirty="0">
              <a:solidFill>
                <a:srgbClr val="000000"/>
              </a:solidFill>
              <a:latin typeface="Berthold Akzidenz Grotesk Light" panose="020B0400000000000000"/>
            </a:endParaRPr>
          </a:p>
        </p:txBody>
      </p:sp>
      <p:sp>
        <p:nvSpPr>
          <p:cNvPr id="7" name="TextBox 6">
            <a:extLst>
              <a:ext uri="{FF2B5EF4-FFF2-40B4-BE49-F238E27FC236}">
                <a16:creationId xmlns:a16="http://schemas.microsoft.com/office/drawing/2014/main" id="{35B573B6-A95C-4D06-B15A-3C7328062ED3}"/>
              </a:ext>
            </a:extLst>
          </p:cNvPr>
          <p:cNvSpPr txBox="1"/>
          <p:nvPr/>
        </p:nvSpPr>
        <p:spPr>
          <a:xfrm>
            <a:off x="8774974" y="446244"/>
            <a:ext cx="2047864" cy="861774"/>
          </a:xfrm>
          <a:prstGeom prst="rect">
            <a:avLst/>
          </a:prstGeom>
          <a:noFill/>
        </p:spPr>
        <p:txBody>
          <a:bodyPr wrap="square" rtlCol="0">
            <a:spAutoFit/>
          </a:bodyPr>
          <a:lstStyle/>
          <a:p>
            <a:r>
              <a:rPr lang="en-US" sz="5000" b="1" dirty="0">
                <a:latin typeface="Berthold Akzidenz Grotesk"/>
              </a:rPr>
              <a:t>6%</a:t>
            </a:r>
          </a:p>
        </p:txBody>
      </p:sp>
      <p:sp>
        <p:nvSpPr>
          <p:cNvPr id="8" name="Rectangle 7">
            <a:extLst>
              <a:ext uri="{FF2B5EF4-FFF2-40B4-BE49-F238E27FC236}">
                <a16:creationId xmlns:a16="http://schemas.microsoft.com/office/drawing/2014/main" id="{F9C1C45E-2F40-4490-AF01-8C157129EA59}"/>
              </a:ext>
            </a:extLst>
          </p:cNvPr>
          <p:cNvSpPr/>
          <p:nvPr/>
        </p:nvSpPr>
        <p:spPr>
          <a:xfrm>
            <a:off x="385040" y="1535476"/>
            <a:ext cx="10437798" cy="707886"/>
          </a:xfrm>
          <a:prstGeom prst="rect">
            <a:avLst/>
          </a:prstGeom>
        </p:spPr>
        <p:txBody>
          <a:bodyPr wrap="square">
            <a:spAutoFit/>
          </a:bodyPr>
          <a:lstStyle/>
          <a:p>
            <a:r>
              <a:rPr lang="en-US" sz="2000" dirty="0">
                <a:solidFill>
                  <a:srgbClr val="000000"/>
                </a:solidFill>
                <a:latin typeface="Berthold Akzidenz Grotesk Light" panose="020B0400000000000000"/>
              </a:rPr>
              <a:t>Completion Timeframe:  Immediate and ongoing with specifics made possible by fleet modernization study. </a:t>
            </a:r>
            <a:endParaRPr lang="en-US" sz="2000" dirty="0"/>
          </a:p>
        </p:txBody>
      </p:sp>
      <p:sp>
        <p:nvSpPr>
          <p:cNvPr id="9" name="TextBox 8">
            <a:extLst>
              <a:ext uri="{FF2B5EF4-FFF2-40B4-BE49-F238E27FC236}">
                <a16:creationId xmlns:a16="http://schemas.microsoft.com/office/drawing/2014/main" id="{570B80F8-73B5-40D0-9E97-2D95D2EB9DA2}"/>
              </a:ext>
            </a:extLst>
          </p:cNvPr>
          <p:cNvSpPr txBox="1"/>
          <p:nvPr/>
        </p:nvSpPr>
        <p:spPr>
          <a:xfrm>
            <a:off x="385040" y="2297416"/>
            <a:ext cx="4872752" cy="4278094"/>
          </a:xfrm>
          <a:prstGeom prst="rect">
            <a:avLst/>
          </a:prstGeom>
          <a:noFill/>
        </p:spPr>
        <p:txBody>
          <a:bodyPr wrap="square" rtlCol="0" anchor="t">
            <a:spAutoFit/>
          </a:bodyPr>
          <a:lstStyle/>
          <a:p>
            <a:r>
              <a:rPr lang="en-US" sz="1700" b="1" dirty="0">
                <a:latin typeface="Berthold Akzidenz Grotesk"/>
              </a:rPr>
              <a:t>Benefits: </a:t>
            </a:r>
            <a:r>
              <a:rPr lang="en-US" sz="1700" dirty="0">
                <a:latin typeface="Berthold Akzidenz Grotesk"/>
              </a:rPr>
              <a:t>Cleaner air and less noise</a:t>
            </a:r>
          </a:p>
          <a:p>
            <a:endParaRPr lang="en-US" sz="1700" dirty="0">
              <a:latin typeface="Berthold Akzidenz Grotesk"/>
            </a:endParaRPr>
          </a:p>
          <a:p>
            <a:r>
              <a:rPr lang="en-US" sz="1700" b="1" dirty="0">
                <a:latin typeface="Berthold Akzidenz Grotesk"/>
              </a:rPr>
              <a:t>Progress:</a:t>
            </a:r>
            <a:r>
              <a:rPr lang="en-US" sz="1700" dirty="0">
                <a:latin typeface="Berthold Akzidenz Grotesk"/>
              </a:rPr>
              <a:t>  </a:t>
            </a:r>
          </a:p>
          <a:p>
            <a:pPr marL="285736" indent="-285736">
              <a:buFont typeface="Arial" panose="020B0604020202020204" pitchFamily="34" charset="0"/>
              <a:buChar char="•"/>
            </a:pPr>
            <a:r>
              <a:rPr lang="en-US" sz="1700" dirty="0">
                <a:latin typeface="Berthold Akzidenz Grotesk"/>
              </a:rPr>
              <a:t>Met with major railroads and consultant working on battery-electric locomotive</a:t>
            </a:r>
          </a:p>
          <a:p>
            <a:pPr marL="285736" indent="-285736">
              <a:buFont typeface="Arial" panose="020B0604020202020204" pitchFamily="34" charset="0"/>
              <a:buChar char="•"/>
            </a:pPr>
            <a:r>
              <a:rPr lang="en-US" sz="1700" dirty="0">
                <a:latin typeface="Berthold Akzidenz Grotesk"/>
              </a:rPr>
              <a:t>Attended a Hydrogen Fuel Cell Workshop </a:t>
            </a:r>
          </a:p>
          <a:p>
            <a:pPr marL="285736" indent="-285736">
              <a:buFont typeface="Arial" panose="020B0604020202020204" pitchFamily="34" charset="0"/>
              <a:buChar char="•"/>
            </a:pPr>
            <a:r>
              <a:rPr lang="en-US" sz="1700" dirty="0">
                <a:latin typeface="Berthold Akzidenz Grotesk"/>
              </a:rPr>
              <a:t>CEO moderated zero emissions panel</a:t>
            </a:r>
          </a:p>
          <a:p>
            <a:pPr marL="285736" indent="-285736">
              <a:buFont typeface="Arial" panose="020B0604020202020204" pitchFamily="34" charset="0"/>
              <a:buChar char="•"/>
            </a:pPr>
            <a:endParaRPr lang="en-US" sz="1700" dirty="0">
              <a:latin typeface="Berthold Akzidenz Grotesk"/>
            </a:endParaRPr>
          </a:p>
          <a:p>
            <a:r>
              <a:rPr lang="en-US" sz="1700" b="1" dirty="0">
                <a:latin typeface="Berthold Akzidenz Grotesk"/>
              </a:rPr>
              <a:t>Findings: </a:t>
            </a:r>
          </a:p>
          <a:p>
            <a:pPr marL="285736" indent="-285736">
              <a:buFont typeface="Arial" panose="020B0604020202020204" pitchFamily="34" charset="0"/>
              <a:buChar char="•"/>
            </a:pPr>
            <a:r>
              <a:rPr lang="en-US" sz="1700" dirty="0">
                <a:latin typeface="Berthold Akzidenz Grotesk"/>
              </a:rPr>
              <a:t>Learned about possible new technologies</a:t>
            </a:r>
          </a:p>
          <a:p>
            <a:pPr marL="285736" indent="-285736">
              <a:buFont typeface="Arial" panose="020B0604020202020204" pitchFamily="34" charset="0"/>
              <a:buChar char="•"/>
            </a:pPr>
            <a:endParaRPr lang="en-US" sz="1700" dirty="0">
              <a:latin typeface="Berthold Akzidenz Grotesk"/>
            </a:endParaRPr>
          </a:p>
          <a:p>
            <a:r>
              <a:rPr lang="en-US" sz="1700" b="1" dirty="0">
                <a:latin typeface="Berthold Akzidenz Grotesk"/>
              </a:rPr>
              <a:t>Next steps: </a:t>
            </a:r>
            <a:endParaRPr lang="en-US" sz="1700" dirty="0">
              <a:latin typeface="Berthold Akzidenz Grotesk"/>
            </a:endParaRPr>
          </a:p>
          <a:p>
            <a:pPr marL="285736" indent="-285736">
              <a:buFont typeface="Arial" panose="020B0604020202020204" pitchFamily="34" charset="0"/>
              <a:buChar char="•"/>
            </a:pPr>
            <a:r>
              <a:rPr lang="en-US" sz="1700" dirty="0">
                <a:latin typeface="Berthold Akzidenz Grotesk"/>
              </a:rPr>
              <a:t>Attend workshops to learn more about battery operated locomotives</a:t>
            </a:r>
          </a:p>
          <a:p>
            <a:pPr marL="285736" indent="-285736">
              <a:buFont typeface="Arial" panose="020B0604020202020204" pitchFamily="34" charset="0"/>
              <a:buChar char="•"/>
            </a:pPr>
            <a:r>
              <a:rPr lang="en-US" sz="1700" dirty="0">
                <a:latin typeface="Berthold Akzidenz Grotesk"/>
              </a:rPr>
              <a:t>Continually identify opportunities for zero emissions and deploy as feasible</a:t>
            </a:r>
          </a:p>
        </p:txBody>
      </p:sp>
      <p:pic>
        <p:nvPicPr>
          <p:cNvPr id="10" name="Picture 9" descr="A cloud in a blue cloudy sky&#10;&#10;Description generated with high confidence">
            <a:extLst>
              <a:ext uri="{FF2B5EF4-FFF2-40B4-BE49-F238E27FC236}">
                <a16:creationId xmlns:a16="http://schemas.microsoft.com/office/drawing/2014/main" id="{8378E6EA-1A9E-4889-960B-19A6FEC984CD}"/>
              </a:ext>
            </a:extLst>
          </p:cNvPr>
          <p:cNvPicPr>
            <a:picLocks noChangeAspect="1"/>
          </p:cNvPicPr>
          <p:nvPr/>
        </p:nvPicPr>
        <p:blipFill>
          <a:blip r:embed="rId3"/>
          <a:stretch>
            <a:fillRect/>
          </a:stretch>
        </p:blipFill>
        <p:spPr>
          <a:xfrm>
            <a:off x="5198520" y="2679059"/>
            <a:ext cx="4367234" cy="2885216"/>
          </a:xfrm>
          <a:prstGeom prst="rect">
            <a:avLst/>
          </a:prstGeom>
        </p:spPr>
      </p:pic>
    </p:spTree>
    <p:extLst>
      <p:ext uri="{BB962C8B-B14F-4D97-AF65-F5344CB8AC3E}">
        <p14:creationId xmlns:p14="http://schemas.microsoft.com/office/powerpoint/2010/main" val="642188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8A940B-742C-45A7-98EF-69685F2F1376}"/>
              </a:ext>
            </a:extLst>
          </p:cNvPr>
          <p:cNvSpPr>
            <a:spLocks noGrp="1"/>
          </p:cNvSpPr>
          <p:nvPr>
            <p:ph type="sldNum" sz="quarter" idx="12"/>
          </p:nvPr>
        </p:nvSpPr>
        <p:spPr/>
        <p:txBody>
          <a:bodyPr/>
          <a:lstStyle/>
          <a:p>
            <a:fld id="{0D63DF01-F109-1D42-8613-A24BF6CCAD29}" type="slidenum">
              <a:rPr lang="en-US" smtClean="0"/>
              <a:pPr/>
              <a:t>19</a:t>
            </a:fld>
            <a:endParaRPr lang="en-US" dirty="0"/>
          </a:p>
        </p:txBody>
      </p:sp>
      <p:sp>
        <p:nvSpPr>
          <p:cNvPr id="4" name="Text Placeholder 3">
            <a:extLst>
              <a:ext uri="{FF2B5EF4-FFF2-40B4-BE49-F238E27FC236}">
                <a16:creationId xmlns:a16="http://schemas.microsoft.com/office/drawing/2014/main" id="{72C89635-47F8-4E51-9562-16D343D4CA41}"/>
              </a:ext>
            </a:extLst>
          </p:cNvPr>
          <p:cNvSpPr>
            <a:spLocks noGrp="1"/>
          </p:cNvSpPr>
          <p:nvPr>
            <p:ph type="body" idx="1"/>
          </p:nvPr>
        </p:nvSpPr>
        <p:spPr/>
        <p:txBody>
          <a:bodyPr/>
          <a:lstStyle/>
          <a:p>
            <a:r>
              <a:rPr lang="en-US" dirty="0"/>
              <a:t>Long-term</a:t>
            </a:r>
          </a:p>
        </p:txBody>
      </p:sp>
      <p:sp>
        <p:nvSpPr>
          <p:cNvPr id="6" name="Rectangle 5">
            <a:extLst>
              <a:ext uri="{FF2B5EF4-FFF2-40B4-BE49-F238E27FC236}">
                <a16:creationId xmlns:a16="http://schemas.microsoft.com/office/drawing/2014/main" id="{DAB2F8CD-34E7-4CA0-8536-789C7A6EEB0A}"/>
              </a:ext>
            </a:extLst>
          </p:cNvPr>
          <p:cNvSpPr/>
          <p:nvPr/>
        </p:nvSpPr>
        <p:spPr>
          <a:xfrm>
            <a:off x="332509" y="1285777"/>
            <a:ext cx="10079182" cy="461665"/>
          </a:xfrm>
          <a:prstGeom prst="rect">
            <a:avLst/>
          </a:prstGeom>
        </p:spPr>
        <p:txBody>
          <a:bodyPr wrap="square" anchor="t">
            <a:spAutoFit/>
          </a:bodyPr>
          <a:lstStyle/>
          <a:p>
            <a:pPr>
              <a:spcBef>
                <a:spcPts val="600"/>
              </a:spcBef>
            </a:pPr>
            <a:r>
              <a:rPr lang="en-US" sz="2400" b="1" dirty="0">
                <a:latin typeface="Berthold Akzidenz Grotesk"/>
                <a:ea typeface="Arial" panose="020B0604020202020204" pitchFamily="34" charset="0"/>
                <a:cs typeface="Arial"/>
              </a:rPr>
              <a:t>11. Implement new system-wide accountability measures – IN PROGRESS  </a:t>
            </a:r>
          </a:p>
        </p:txBody>
      </p:sp>
      <p:sp>
        <p:nvSpPr>
          <p:cNvPr id="7" name="TextBox 6">
            <a:extLst>
              <a:ext uri="{FF2B5EF4-FFF2-40B4-BE49-F238E27FC236}">
                <a16:creationId xmlns:a16="http://schemas.microsoft.com/office/drawing/2014/main" id="{862A0D7E-EABA-473F-B4BA-B4C9A2114D9F}"/>
              </a:ext>
            </a:extLst>
          </p:cNvPr>
          <p:cNvSpPr txBox="1"/>
          <p:nvPr/>
        </p:nvSpPr>
        <p:spPr>
          <a:xfrm>
            <a:off x="8540427" y="427915"/>
            <a:ext cx="2047864" cy="769441"/>
          </a:xfrm>
          <a:prstGeom prst="rect">
            <a:avLst/>
          </a:prstGeom>
          <a:noFill/>
        </p:spPr>
        <p:txBody>
          <a:bodyPr wrap="square" rtlCol="0">
            <a:spAutoFit/>
          </a:bodyPr>
          <a:lstStyle/>
          <a:p>
            <a:r>
              <a:rPr lang="en-US" sz="4400" b="1" dirty="0">
                <a:latin typeface="Berthold Akzidenz Grotesk"/>
              </a:rPr>
              <a:t>30%</a:t>
            </a:r>
          </a:p>
        </p:txBody>
      </p:sp>
      <p:sp>
        <p:nvSpPr>
          <p:cNvPr id="11" name="Rectangle 10">
            <a:extLst>
              <a:ext uri="{FF2B5EF4-FFF2-40B4-BE49-F238E27FC236}">
                <a16:creationId xmlns:a16="http://schemas.microsoft.com/office/drawing/2014/main" id="{B7087521-3C50-4596-8B22-D195E3361416}"/>
              </a:ext>
            </a:extLst>
          </p:cNvPr>
          <p:cNvSpPr/>
          <p:nvPr/>
        </p:nvSpPr>
        <p:spPr>
          <a:xfrm>
            <a:off x="449054" y="2317076"/>
            <a:ext cx="4929629" cy="4062522"/>
          </a:xfrm>
          <a:prstGeom prst="rect">
            <a:avLst/>
          </a:prstGeom>
        </p:spPr>
        <p:txBody>
          <a:bodyPr wrap="square" anchor="t">
            <a:spAutoFit/>
          </a:bodyPr>
          <a:lstStyle/>
          <a:p>
            <a:r>
              <a:rPr lang="en-US" b="1" dirty="0">
                <a:latin typeface="Berthold Akzidenz Grotesk" panose="020B0500000000000000"/>
              </a:rPr>
              <a:t>Benefits: </a:t>
            </a:r>
            <a:r>
              <a:rPr lang="en-US" dirty="0">
                <a:latin typeface="Berthold Akzidenz Grotesk" panose="020B0500000000000000"/>
              </a:rPr>
              <a:t>Cleaner air and less noise</a:t>
            </a:r>
          </a:p>
          <a:p>
            <a:endParaRPr lang="en-US" b="1" dirty="0">
              <a:latin typeface="Berthold Akzidenz Grotesk" panose="020B0500000000000000"/>
            </a:endParaRPr>
          </a:p>
          <a:p>
            <a:r>
              <a:rPr lang="en-US" b="1" dirty="0">
                <a:latin typeface="Berthold Akzidenz Grotesk" panose="020B0500000000000000"/>
              </a:rPr>
              <a:t>Progress:</a:t>
            </a:r>
            <a:r>
              <a:rPr lang="en-US" dirty="0">
                <a:latin typeface="Berthold Akzidenz Grotesk"/>
              </a:rPr>
              <a:t>  </a:t>
            </a:r>
          </a:p>
          <a:p>
            <a:pPr marL="342265" indent="-342265">
              <a:buFont typeface="Arial" panose="020B0604020202020204" pitchFamily="34" charset="0"/>
              <a:buChar char="•"/>
            </a:pPr>
            <a:r>
              <a:rPr lang="en-US" dirty="0">
                <a:latin typeface="Berthold Akzidenz Grotesk"/>
              </a:rPr>
              <a:t>Released request for proposals for bundled operations contract which adds accountability and steeper penalties for contractors working at CMF.</a:t>
            </a:r>
          </a:p>
          <a:p>
            <a:pPr marL="342265" indent="-342265">
              <a:buFont typeface="Arial" panose="020B0604020202020204" pitchFamily="34" charset="0"/>
              <a:buChar char="•"/>
            </a:pPr>
            <a:r>
              <a:rPr lang="en-US" dirty="0">
                <a:latin typeface="Berthold Akzidenz Grotesk"/>
              </a:rPr>
              <a:t>July 2019 - Proposal event and CMF tour given to prospective proposers</a:t>
            </a:r>
            <a:endParaRPr lang="en-US" dirty="0"/>
          </a:p>
          <a:p>
            <a:endParaRPr lang="en-US" dirty="0">
              <a:highlight>
                <a:srgbClr val="FFFF00"/>
              </a:highlight>
              <a:latin typeface="Berthold Akzidenz Grotesk" panose="020B0500000000000000"/>
            </a:endParaRPr>
          </a:p>
          <a:p>
            <a:r>
              <a:rPr lang="en-US" b="1" dirty="0">
                <a:latin typeface="Berthold Akzidenz Grotesk" panose="020B0500000000000000"/>
              </a:rPr>
              <a:t>Next steps: </a:t>
            </a:r>
          </a:p>
          <a:p>
            <a:pPr marL="285115" indent="-285115">
              <a:buFont typeface="Arial" panose="020B0604020202020204" pitchFamily="34" charset="0"/>
              <a:buChar char="•"/>
            </a:pPr>
            <a:r>
              <a:rPr lang="en-US" dirty="0">
                <a:latin typeface="Berthold Akzidenz Grotesk" panose="020B0500000000000000"/>
              </a:rPr>
              <a:t>Proposals are due 4</a:t>
            </a:r>
            <a:r>
              <a:rPr lang="en-US" baseline="30000" dirty="0">
                <a:latin typeface="Berthold Akzidenz Grotesk" panose="020B0500000000000000"/>
              </a:rPr>
              <a:t>th</a:t>
            </a:r>
            <a:r>
              <a:rPr lang="en-US" dirty="0">
                <a:latin typeface="Berthold Akzidenz Grotesk" panose="020B0500000000000000"/>
              </a:rPr>
              <a:t> Quarter, 2019</a:t>
            </a:r>
          </a:p>
          <a:p>
            <a:pPr marL="285115" indent="-285115">
              <a:buFont typeface="Arial" panose="020B0604020202020204" pitchFamily="34" charset="0"/>
              <a:buChar char="•"/>
            </a:pPr>
            <a:r>
              <a:rPr lang="en-US" dirty="0">
                <a:latin typeface="Berthold Akzidenz Grotesk" panose="020B0500000000000000"/>
              </a:rPr>
              <a:t>Start work 2021 </a:t>
            </a:r>
          </a:p>
          <a:p>
            <a:endParaRPr lang="en-US" sz="2399" b="1" dirty="0">
              <a:latin typeface="Berthold Akzidenz Grotesk"/>
            </a:endParaRPr>
          </a:p>
        </p:txBody>
      </p:sp>
      <p:pic>
        <p:nvPicPr>
          <p:cNvPr id="12" name="Picture 11">
            <a:extLst>
              <a:ext uri="{FF2B5EF4-FFF2-40B4-BE49-F238E27FC236}">
                <a16:creationId xmlns:a16="http://schemas.microsoft.com/office/drawing/2014/main" id="{CC6C0650-C4A5-44EE-95F7-92674D010E88}"/>
              </a:ext>
            </a:extLst>
          </p:cNvPr>
          <p:cNvPicPr>
            <a:picLocks noChangeAspect="1"/>
          </p:cNvPicPr>
          <p:nvPr/>
        </p:nvPicPr>
        <p:blipFill>
          <a:blip r:embed="rId3"/>
          <a:stretch>
            <a:fillRect/>
          </a:stretch>
        </p:blipFill>
        <p:spPr>
          <a:xfrm>
            <a:off x="5263748" y="2963933"/>
            <a:ext cx="4535159" cy="3023441"/>
          </a:xfrm>
          <a:prstGeom prst="rect">
            <a:avLst/>
          </a:prstGeom>
        </p:spPr>
      </p:pic>
      <p:sp>
        <p:nvSpPr>
          <p:cNvPr id="5" name="TextBox 4">
            <a:extLst>
              <a:ext uri="{FF2B5EF4-FFF2-40B4-BE49-F238E27FC236}">
                <a16:creationId xmlns:a16="http://schemas.microsoft.com/office/drawing/2014/main" id="{E63F551D-C791-4C72-AC9D-0E13099EB2E9}"/>
              </a:ext>
            </a:extLst>
          </p:cNvPr>
          <p:cNvSpPr txBox="1"/>
          <p:nvPr/>
        </p:nvSpPr>
        <p:spPr>
          <a:xfrm>
            <a:off x="332509" y="1706549"/>
            <a:ext cx="5146158" cy="399981"/>
          </a:xfrm>
          <a:prstGeom prst="rect">
            <a:avLst/>
          </a:prstGeom>
          <a:noFill/>
        </p:spPr>
        <p:txBody>
          <a:bodyPr wrap="square" rtlCol="0">
            <a:spAutoFit/>
          </a:bodyPr>
          <a:lstStyle/>
          <a:p>
            <a:r>
              <a:rPr lang="en-US" sz="1999" dirty="0">
                <a:latin typeface="Berthold Akzidenz Grotesk"/>
              </a:rPr>
              <a:t>Completion timeframe: Spring 2021</a:t>
            </a:r>
          </a:p>
        </p:txBody>
      </p:sp>
    </p:spTree>
    <p:extLst>
      <p:ext uri="{BB962C8B-B14F-4D97-AF65-F5344CB8AC3E}">
        <p14:creationId xmlns:p14="http://schemas.microsoft.com/office/powerpoint/2010/main" val="4092517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E37329-354D-4707-81C7-7183F77B440D}"/>
              </a:ext>
            </a:extLst>
          </p:cNvPr>
          <p:cNvSpPr>
            <a:spLocks noGrp="1"/>
          </p:cNvSpPr>
          <p:nvPr>
            <p:ph type="sldNum" sz="quarter" idx="10"/>
          </p:nvPr>
        </p:nvSpPr>
        <p:spPr/>
        <p:txBody>
          <a:bodyPr/>
          <a:lstStyle/>
          <a:p>
            <a:fld id="{0D63DF01-F109-1D42-8613-A24BF6CCAD29}" type="slidenum">
              <a:rPr lang="en-US" smtClean="0"/>
              <a:pPr/>
              <a:t>2</a:t>
            </a:fld>
            <a:endParaRPr lang="en-US" dirty="0"/>
          </a:p>
        </p:txBody>
      </p:sp>
      <p:pic>
        <p:nvPicPr>
          <p:cNvPr id="8" name="Picture 7">
            <a:extLst>
              <a:ext uri="{FF2B5EF4-FFF2-40B4-BE49-F238E27FC236}">
                <a16:creationId xmlns:a16="http://schemas.microsoft.com/office/drawing/2014/main" id="{3721397C-BC26-4F15-AF10-9D97A67D62FE}"/>
              </a:ext>
            </a:extLst>
          </p:cNvPr>
          <p:cNvPicPr>
            <a:picLocks noChangeAspect="1"/>
          </p:cNvPicPr>
          <p:nvPr/>
        </p:nvPicPr>
        <p:blipFill>
          <a:blip r:embed="rId3"/>
          <a:stretch>
            <a:fillRect/>
          </a:stretch>
        </p:blipFill>
        <p:spPr>
          <a:xfrm>
            <a:off x="2357121" y="370999"/>
            <a:ext cx="5242560" cy="3569396"/>
          </a:xfrm>
          <a:prstGeom prst="rect">
            <a:avLst/>
          </a:prstGeom>
        </p:spPr>
      </p:pic>
      <p:sp>
        <p:nvSpPr>
          <p:cNvPr id="5" name="TextBox 4">
            <a:extLst>
              <a:ext uri="{FF2B5EF4-FFF2-40B4-BE49-F238E27FC236}">
                <a16:creationId xmlns:a16="http://schemas.microsoft.com/office/drawing/2014/main" id="{116A8802-C612-416B-8EC7-52FA2317303E}"/>
              </a:ext>
            </a:extLst>
          </p:cNvPr>
          <p:cNvSpPr txBox="1"/>
          <p:nvPr/>
        </p:nvSpPr>
        <p:spPr>
          <a:xfrm>
            <a:off x="1765738" y="4343401"/>
            <a:ext cx="6526924" cy="1877437"/>
          </a:xfrm>
          <a:prstGeom prst="rect">
            <a:avLst/>
          </a:prstGeom>
          <a:noFill/>
        </p:spPr>
        <p:txBody>
          <a:bodyPr wrap="square" rtlCol="0">
            <a:spAutoFit/>
          </a:bodyPr>
          <a:lstStyle/>
          <a:p>
            <a:pPr algn="ctr"/>
            <a:r>
              <a:rPr lang="en-US" sz="8000" dirty="0">
                <a:solidFill>
                  <a:schemeClr val="bg1"/>
                </a:solidFill>
                <a:latin typeface="Berthold Akzidenz Grotesk"/>
              </a:rPr>
              <a:t>WELCOME</a:t>
            </a:r>
          </a:p>
          <a:p>
            <a:pPr algn="ctr"/>
            <a:r>
              <a:rPr lang="en-US" sz="3600" i="1" dirty="0">
                <a:solidFill>
                  <a:schemeClr val="bg1"/>
                </a:solidFill>
                <a:latin typeface="Berthold Akzidenz Grotesk"/>
              </a:rPr>
              <a:t>Spanish Translation Available</a:t>
            </a:r>
          </a:p>
        </p:txBody>
      </p:sp>
    </p:spTree>
    <p:extLst>
      <p:ext uri="{BB962C8B-B14F-4D97-AF65-F5344CB8AC3E}">
        <p14:creationId xmlns:p14="http://schemas.microsoft.com/office/powerpoint/2010/main" val="3040354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C5D8D-5205-4149-9ED9-3F097A2AB585}"/>
              </a:ext>
            </a:extLst>
          </p:cNvPr>
          <p:cNvSpPr>
            <a:spLocks noGrp="1"/>
          </p:cNvSpPr>
          <p:nvPr>
            <p:ph type="ctrTitle"/>
          </p:nvPr>
        </p:nvSpPr>
        <p:spPr/>
        <p:txBody>
          <a:bodyPr/>
          <a:lstStyle/>
          <a:p>
            <a:pPr algn="ctr"/>
            <a:r>
              <a:rPr lang="en-US" dirty="0"/>
              <a:t>What you can expect next</a:t>
            </a:r>
          </a:p>
        </p:txBody>
      </p:sp>
      <p:sp>
        <p:nvSpPr>
          <p:cNvPr id="3" name="Slide Number Placeholder 2">
            <a:extLst>
              <a:ext uri="{FF2B5EF4-FFF2-40B4-BE49-F238E27FC236}">
                <a16:creationId xmlns:a16="http://schemas.microsoft.com/office/drawing/2014/main" id="{7403DC00-671F-44C1-918D-659B9A613A99}"/>
              </a:ext>
            </a:extLst>
          </p:cNvPr>
          <p:cNvSpPr>
            <a:spLocks noGrp="1"/>
          </p:cNvSpPr>
          <p:nvPr>
            <p:ph type="sldNum" sz="quarter" idx="12"/>
          </p:nvPr>
        </p:nvSpPr>
        <p:spPr/>
        <p:txBody>
          <a:bodyPr/>
          <a:lstStyle/>
          <a:p>
            <a:fld id="{0D63DF01-F109-1D42-8613-A24BF6CCAD29}" type="slidenum">
              <a:rPr lang="en-US" smtClean="0"/>
              <a:pPr/>
              <a:t>20</a:t>
            </a:fld>
            <a:endParaRPr lang="en-US" dirty="0"/>
          </a:p>
        </p:txBody>
      </p:sp>
      <p:sp>
        <p:nvSpPr>
          <p:cNvPr id="4" name="Text Placeholder 3">
            <a:extLst>
              <a:ext uri="{FF2B5EF4-FFF2-40B4-BE49-F238E27FC236}">
                <a16:creationId xmlns:a16="http://schemas.microsoft.com/office/drawing/2014/main" id="{2473FB2A-656A-41D6-9FC1-48F86996C308}"/>
              </a:ext>
            </a:extLst>
          </p:cNvPr>
          <p:cNvSpPr>
            <a:spLocks noGrp="1"/>
          </p:cNvSpPr>
          <p:nvPr>
            <p:ph type="body" idx="1"/>
          </p:nvPr>
        </p:nvSpPr>
        <p:spPr/>
        <p:txBody>
          <a:bodyPr/>
          <a:lstStyle/>
          <a:p>
            <a:r>
              <a:rPr lang="en-US" dirty="0"/>
              <a:t>Next steps</a:t>
            </a:r>
          </a:p>
        </p:txBody>
      </p:sp>
      <p:sp>
        <p:nvSpPr>
          <p:cNvPr id="5" name="TextBox 4">
            <a:extLst>
              <a:ext uri="{FF2B5EF4-FFF2-40B4-BE49-F238E27FC236}">
                <a16:creationId xmlns:a16="http://schemas.microsoft.com/office/drawing/2014/main" id="{7D811679-4673-445C-A907-271EEAF1D9D1}"/>
              </a:ext>
            </a:extLst>
          </p:cNvPr>
          <p:cNvSpPr txBox="1"/>
          <p:nvPr/>
        </p:nvSpPr>
        <p:spPr>
          <a:xfrm>
            <a:off x="1068306" y="1826742"/>
            <a:ext cx="7921788" cy="3970318"/>
          </a:xfrm>
          <a:prstGeom prst="rect">
            <a:avLst/>
          </a:prstGeom>
          <a:noFill/>
        </p:spPr>
        <p:txBody>
          <a:bodyPr wrap="square" rtlCol="0" anchor="t">
            <a:spAutoFit/>
          </a:bodyPr>
          <a:lstStyle/>
          <a:p>
            <a:pPr marL="285115" indent="-285115">
              <a:buFont typeface="Arial" panose="020B0604020202020204" pitchFamily="34" charset="0"/>
              <a:buChar char="•"/>
            </a:pPr>
            <a:r>
              <a:rPr lang="en-US" sz="2800" dirty="0">
                <a:latin typeface="Berthold Akzidenz Grotesk"/>
              </a:rPr>
              <a:t>October 2019 – New schedule goes into effect. Includes additional train service. One additional serviced at CMF during normal work hours</a:t>
            </a:r>
            <a:endParaRPr lang="en-US" dirty="0"/>
          </a:p>
          <a:p>
            <a:pPr marL="285115" indent="-285115">
              <a:buFont typeface="Arial" panose="020B0604020202020204" pitchFamily="34" charset="0"/>
              <a:buChar char="•"/>
            </a:pPr>
            <a:endParaRPr lang="en-US" sz="2800" dirty="0">
              <a:latin typeface="Berthold Akzidenz Grotesk"/>
            </a:endParaRPr>
          </a:p>
          <a:p>
            <a:pPr marL="285115" indent="-285115">
              <a:buFont typeface="Arial" panose="020B0604020202020204" pitchFamily="34" charset="0"/>
              <a:buChar char="•"/>
            </a:pPr>
            <a:r>
              <a:rPr lang="en-US" sz="2800" dirty="0">
                <a:latin typeface="Berthold Akzidenz Grotesk"/>
              </a:rPr>
              <a:t>Less noise from Tier 4 engines when temperatures are lower</a:t>
            </a:r>
          </a:p>
          <a:p>
            <a:pPr marL="285115" indent="-285115">
              <a:buFont typeface="Arial" panose="020B0604020202020204" pitchFamily="34" charset="0"/>
              <a:buChar char="•"/>
            </a:pPr>
            <a:endParaRPr lang="en-US" sz="2800" dirty="0">
              <a:latin typeface="Berthold Akzidenz Grotesk"/>
            </a:endParaRPr>
          </a:p>
          <a:p>
            <a:pPr marL="285115" indent="-285115">
              <a:buFont typeface="Arial" panose="020B0604020202020204" pitchFamily="34" charset="0"/>
              <a:buChar char="•"/>
            </a:pPr>
            <a:r>
              <a:rPr lang="en-US" sz="2800" dirty="0">
                <a:latin typeface="Berthold Akzidenz Grotesk"/>
              </a:rPr>
              <a:t>Shared right-of-way with freight line and Amtrak means not all train sounds are from Metrolink. </a:t>
            </a:r>
          </a:p>
        </p:txBody>
      </p:sp>
    </p:spTree>
    <p:extLst>
      <p:ext uri="{BB962C8B-B14F-4D97-AF65-F5344CB8AC3E}">
        <p14:creationId xmlns:p14="http://schemas.microsoft.com/office/powerpoint/2010/main" val="4223080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7CD0B1-3ACE-4F68-8473-D7522C3BCB4F}"/>
              </a:ext>
            </a:extLst>
          </p:cNvPr>
          <p:cNvSpPr>
            <a:spLocks noGrp="1"/>
          </p:cNvSpPr>
          <p:nvPr>
            <p:ph type="sldNum" sz="quarter" idx="12"/>
          </p:nvPr>
        </p:nvSpPr>
        <p:spPr/>
        <p:txBody>
          <a:bodyPr/>
          <a:lstStyle/>
          <a:p>
            <a:fld id="{0D63DF01-F109-1D42-8613-A24BF6CCAD29}" type="slidenum">
              <a:rPr lang="en-US" smtClean="0"/>
              <a:pPr/>
              <a:t>21</a:t>
            </a:fld>
            <a:endParaRPr lang="en-US" dirty="0"/>
          </a:p>
        </p:txBody>
      </p:sp>
      <p:sp>
        <p:nvSpPr>
          <p:cNvPr id="5" name="Text Placeholder 3">
            <a:extLst>
              <a:ext uri="{FF2B5EF4-FFF2-40B4-BE49-F238E27FC236}">
                <a16:creationId xmlns:a16="http://schemas.microsoft.com/office/drawing/2014/main" id="{CE4D0BAD-E093-46C6-BB58-72B405907D5B}"/>
              </a:ext>
            </a:extLst>
          </p:cNvPr>
          <p:cNvSpPr>
            <a:spLocks noGrp="1"/>
          </p:cNvSpPr>
          <p:nvPr>
            <p:ph type="body" idx="1"/>
          </p:nvPr>
        </p:nvSpPr>
        <p:spPr>
          <a:xfrm>
            <a:off x="1085850" y="679450"/>
            <a:ext cx="1390650" cy="371475"/>
          </a:xfrm>
        </p:spPr>
        <p:txBody>
          <a:bodyPr anchor="t"/>
          <a:lstStyle/>
          <a:p>
            <a:pPr marL="283196" indent="-191761"/>
            <a:r>
              <a:rPr lang="en-US" dirty="0"/>
              <a:t>Contact us</a:t>
            </a:r>
          </a:p>
        </p:txBody>
      </p:sp>
      <p:sp>
        <p:nvSpPr>
          <p:cNvPr id="6" name="Title 1">
            <a:extLst>
              <a:ext uri="{FF2B5EF4-FFF2-40B4-BE49-F238E27FC236}">
                <a16:creationId xmlns:a16="http://schemas.microsoft.com/office/drawing/2014/main" id="{BCA53793-31AE-4542-8224-AC552C417967}"/>
              </a:ext>
            </a:extLst>
          </p:cNvPr>
          <p:cNvSpPr>
            <a:spLocks noGrp="1"/>
          </p:cNvSpPr>
          <p:nvPr>
            <p:ph type="ctrTitle"/>
          </p:nvPr>
        </p:nvSpPr>
        <p:spPr>
          <a:xfrm>
            <a:off x="754063" y="1131888"/>
            <a:ext cx="8575675" cy="660400"/>
          </a:xfrm>
        </p:spPr>
        <p:txBody>
          <a:bodyPr>
            <a:normAutofit/>
          </a:bodyPr>
          <a:lstStyle/>
          <a:p>
            <a:pPr algn="ctr"/>
            <a:r>
              <a:rPr lang="en-US" b="1" dirty="0">
                <a:latin typeface="Berthold Akzidenz Grotesk Light"/>
              </a:rPr>
              <a:t>How to Reach Us</a:t>
            </a:r>
            <a:endParaRPr lang="en-US" b="1" dirty="0"/>
          </a:p>
        </p:txBody>
      </p:sp>
      <p:sp>
        <p:nvSpPr>
          <p:cNvPr id="7" name="TextBox 6">
            <a:extLst>
              <a:ext uri="{FF2B5EF4-FFF2-40B4-BE49-F238E27FC236}">
                <a16:creationId xmlns:a16="http://schemas.microsoft.com/office/drawing/2014/main" id="{1796AF76-6F60-4949-B1A4-FECE5CA47DCB}"/>
              </a:ext>
            </a:extLst>
          </p:cNvPr>
          <p:cNvSpPr txBox="1"/>
          <p:nvPr/>
        </p:nvSpPr>
        <p:spPr>
          <a:xfrm>
            <a:off x="1085643" y="1136600"/>
            <a:ext cx="8219832"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dirty="0">
              <a:latin typeface="Berthold Akzidenz Grotesk Light"/>
              <a:cs typeface="Calibri"/>
            </a:endParaRPr>
          </a:p>
          <a:p>
            <a:pPr marL="285736" indent="-285736">
              <a:lnSpc>
                <a:spcPct val="150000"/>
              </a:lnSpc>
              <a:buFont typeface="Arial"/>
              <a:buChar char="•"/>
            </a:pPr>
            <a:r>
              <a:rPr lang="en-US" sz="2800" dirty="0">
                <a:latin typeface="Berthold Akzidenz Grotesk Light"/>
                <a:cs typeface="Calibri"/>
                <a:hlinkClick r:id="rId3">
                  <a:extLst>
                    <a:ext uri="{A12FA001-AC4F-418D-AE19-62706E023703}">
                      <ahyp:hlinkClr xmlns:ahyp="http://schemas.microsoft.com/office/drawing/2018/hyperlinkcolor" val="tx"/>
                    </a:ext>
                  </a:extLst>
                </a:hlinkClick>
              </a:rPr>
              <a:t>metrolinktrains.com/community</a:t>
            </a:r>
            <a:endParaRPr lang="en-US" sz="2800" dirty="0">
              <a:latin typeface="Berthold Akzidenz Grotesk Light"/>
              <a:cs typeface="Calibri"/>
            </a:endParaRPr>
          </a:p>
          <a:p>
            <a:pPr marL="285736" indent="-285736">
              <a:lnSpc>
                <a:spcPct val="150000"/>
              </a:lnSpc>
              <a:buFont typeface="Arial"/>
              <a:buChar char="•"/>
            </a:pPr>
            <a:r>
              <a:rPr lang="en-US" sz="2800" dirty="0">
                <a:latin typeface="Berthold Akzidenz Grotesk Light"/>
                <a:cs typeface="Calibri"/>
              </a:rPr>
              <a:t>communityrelations@scrra.net</a:t>
            </a:r>
          </a:p>
          <a:p>
            <a:pPr marL="285736" indent="-285736">
              <a:lnSpc>
                <a:spcPct val="150000"/>
              </a:lnSpc>
              <a:buFont typeface="Arial"/>
              <a:buChar char="•"/>
            </a:pPr>
            <a:r>
              <a:rPr lang="en-US" sz="2800" dirty="0">
                <a:latin typeface="Berthold Akzidenz Grotesk Light"/>
                <a:cs typeface="Calibri"/>
              </a:rPr>
              <a:t>24/7 Public Affairs Hotline: (213) 452-0400 </a:t>
            </a:r>
          </a:p>
          <a:p>
            <a:pPr marL="285736" indent="-285736">
              <a:lnSpc>
                <a:spcPct val="150000"/>
              </a:lnSpc>
              <a:buFont typeface="Arial"/>
              <a:buChar char="•"/>
            </a:pPr>
            <a:r>
              <a:rPr lang="en-US" sz="2800" dirty="0">
                <a:latin typeface="Berthold Akzidenz Grotesk Light"/>
                <a:cs typeface="Calibri"/>
              </a:rPr>
              <a:t>Monthly CMF updates via email</a:t>
            </a:r>
          </a:p>
          <a:p>
            <a:pPr marL="285736" indent="-285736">
              <a:lnSpc>
                <a:spcPct val="150000"/>
              </a:lnSpc>
              <a:buFont typeface="Arial,Sans-Serif"/>
              <a:buChar char="•"/>
            </a:pPr>
            <a:r>
              <a:rPr lang="en-US" sz="2800" dirty="0">
                <a:latin typeface="Berthold Akzidenz Grotesk Light"/>
                <a:cs typeface="Calibri"/>
              </a:rPr>
              <a:t>Next Community Meeting: February 2020</a:t>
            </a:r>
          </a:p>
          <a:p>
            <a:pPr marL="742913" lvl="1" indent="-285736">
              <a:buFont typeface="Arial,Sans-Serif"/>
              <a:buChar char="•"/>
            </a:pPr>
            <a:endParaRPr lang="en-US" dirty="0">
              <a:latin typeface="Berthold Akzidenz Grotesk Light"/>
              <a:cs typeface="Calibri"/>
            </a:endParaRPr>
          </a:p>
          <a:p>
            <a:pPr marL="285736" indent="-285736">
              <a:buFont typeface="Arial"/>
              <a:buChar char="•"/>
            </a:pPr>
            <a:endParaRPr lang="en-US" dirty="0">
              <a:latin typeface="Berthold Akzidenz Grotesk Light"/>
              <a:cs typeface="Calibri"/>
            </a:endParaRPr>
          </a:p>
        </p:txBody>
      </p:sp>
    </p:spTree>
    <p:extLst>
      <p:ext uri="{BB962C8B-B14F-4D97-AF65-F5344CB8AC3E}">
        <p14:creationId xmlns:p14="http://schemas.microsoft.com/office/powerpoint/2010/main" val="3967510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1E3E99-02AB-4C44-AB06-DC158A631948}"/>
              </a:ext>
            </a:extLst>
          </p:cNvPr>
          <p:cNvSpPr>
            <a:spLocks noGrp="1"/>
          </p:cNvSpPr>
          <p:nvPr>
            <p:ph type="ctrTitle"/>
          </p:nvPr>
        </p:nvSpPr>
        <p:spPr>
          <a:xfrm>
            <a:off x="754381" y="5181109"/>
            <a:ext cx="8575433" cy="972557"/>
          </a:xfrm>
          <a:prstGeom prst="rect">
            <a:avLst/>
          </a:prstGeom>
        </p:spPr>
        <p:txBody>
          <a:bodyPr lIns="320040" anchor="b">
            <a:normAutofit/>
          </a:bodyPr>
          <a:lstStyle>
            <a:lvl1pPr algn="l">
              <a:defRPr lang="en-US" sz="1400" baseline="0" smtClean="0">
                <a:effectLst/>
              </a:defRPr>
            </a:lvl1pPr>
          </a:lstStyle>
          <a:p>
            <a:r>
              <a:rPr lang="en-US" dirty="0">
                <a:solidFill>
                  <a:srgbClr val="FFFFFF"/>
                </a:solidFill>
                <a:effectLst/>
                <a:latin typeface="Berthold Akzidenz Grotesk" panose="020B0500000000000000" pitchFamily="34" charset="0"/>
              </a:rPr>
              <a:t>We would like to thank all customers, associates and partners for their support in enabling Metrolink to serve the community. In addition, we are hugely grateful to all participants for their time, insight and willingness to challenge views.</a:t>
            </a:r>
          </a:p>
        </p:txBody>
      </p:sp>
    </p:spTree>
    <p:extLst>
      <p:ext uri="{BB962C8B-B14F-4D97-AF65-F5344CB8AC3E}">
        <p14:creationId xmlns:p14="http://schemas.microsoft.com/office/powerpoint/2010/main" val="3291048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897D-392D-4BA0-BA06-6C902790C003}"/>
              </a:ext>
            </a:extLst>
          </p:cNvPr>
          <p:cNvSpPr>
            <a:spLocks noGrp="1"/>
          </p:cNvSpPr>
          <p:nvPr>
            <p:ph type="ctrTitle"/>
          </p:nvPr>
        </p:nvSpPr>
        <p:spPr/>
        <p:txBody>
          <a:bodyPr/>
          <a:lstStyle/>
          <a:p>
            <a:pPr algn="ctr"/>
            <a:r>
              <a:rPr lang="en-US" dirty="0"/>
              <a:t>Agenda</a:t>
            </a:r>
          </a:p>
        </p:txBody>
      </p:sp>
      <p:sp>
        <p:nvSpPr>
          <p:cNvPr id="3" name="Slide Number Placeholder 2">
            <a:extLst>
              <a:ext uri="{FF2B5EF4-FFF2-40B4-BE49-F238E27FC236}">
                <a16:creationId xmlns:a16="http://schemas.microsoft.com/office/drawing/2014/main" id="{F62811CF-D805-468A-BA3B-819C6B96BAA5}"/>
              </a:ext>
            </a:extLst>
          </p:cNvPr>
          <p:cNvSpPr>
            <a:spLocks noGrp="1"/>
          </p:cNvSpPr>
          <p:nvPr>
            <p:ph type="sldNum" sz="quarter" idx="12"/>
          </p:nvPr>
        </p:nvSpPr>
        <p:spPr/>
        <p:txBody>
          <a:bodyPr/>
          <a:lstStyle/>
          <a:p>
            <a:fld id="{0D63DF01-F109-1D42-8613-A24BF6CCAD29}" type="slidenum">
              <a:rPr lang="en-US" smtClean="0"/>
              <a:pPr/>
              <a:t>3</a:t>
            </a:fld>
            <a:endParaRPr lang="en-US" dirty="0"/>
          </a:p>
        </p:txBody>
      </p:sp>
      <p:sp>
        <p:nvSpPr>
          <p:cNvPr id="4" name="Text Placeholder 3">
            <a:extLst>
              <a:ext uri="{FF2B5EF4-FFF2-40B4-BE49-F238E27FC236}">
                <a16:creationId xmlns:a16="http://schemas.microsoft.com/office/drawing/2014/main" id="{540BC6F1-B518-44F7-B62F-4652AAF2E330}"/>
              </a:ext>
            </a:extLst>
          </p:cNvPr>
          <p:cNvSpPr>
            <a:spLocks noGrp="1"/>
          </p:cNvSpPr>
          <p:nvPr>
            <p:ph type="body" idx="1"/>
          </p:nvPr>
        </p:nvSpPr>
        <p:spPr/>
        <p:txBody>
          <a:bodyPr/>
          <a:lstStyle/>
          <a:p>
            <a:r>
              <a:rPr lang="en-US" dirty="0"/>
              <a:t>Agenda </a:t>
            </a:r>
          </a:p>
        </p:txBody>
      </p:sp>
      <p:sp>
        <p:nvSpPr>
          <p:cNvPr id="6" name="Rectangle 5">
            <a:extLst>
              <a:ext uri="{FF2B5EF4-FFF2-40B4-BE49-F238E27FC236}">
                <a16:creationId xmlns:a16="http://schemas.microsoft.com/office/drawing/2014/main" id="{0D0AD05E-C052-4266-9C4A-C9800CAFB7ED}"/>
              </a:ext>
            </a:extLst>
          </p:cNvPr>
          <p:cNvSpPr/>
          <p:nvPr/>
        </p:nvSpPr>
        <p:spPr>
          <a:xfrm>
            <a:off x="944380" y="1762543"/>
            <a:ext cx="7734926" cy="4247317"/>
          </a:xfrm>
          <a:prstGeom prst="rect">
            <a:avLst/>
          </a:prstGeom>
        </p:spPr>
        <p:txBody>
          <a:bodyPr wrap="square" anchor="t">
            <a:spAutoFit/>
          </a:bodyPr>
          <a:lstStyle/>
          <a:p>
            <a:pPr lvl="0"/>
            <a:endParaRPr lang="en-US" b="1" dirty="0">
              <a:solidFill>
                <a:srgbClr val="000000"/>
              </a:solidFill>
              <a:latin typeface="Berthold Akzidenz Grotesk Light"/>
            </a:endParaRPr>
          </a:p>
          <a:p>
            <a:pPr marL="456565" indent="-456565">
              <a:buFont typeface="Arial" panose="020B0604020202020204" pitchFamily="34" charset="0"/>
              <a:buChar char="•"/>
            </a:pPr>
            <a:r>
              <a:rPr lang="en-US" sz="2800" dirty="0">
                <a:solidFill>
                  <a:srgbClr val="000000"/>
                </a:solidFill>
                <a:latin typeface="Berthold Akzidenz Grotesk Light"/>
                <a:cs typeface="Calibri" panose="020F0502020204030204"/>
              </a:rPr>
              <a:t>Welcome</a:t>
            </a:r>
          </a:p>
          <a:p>
            <a:pPr lvl="0"/>
            <a:endParaRPr lang="en-US" sz="2800" dirty="0">
              <a:solidFill>
                <a:srgbClr val="000000"/>
              </a:solidFill>
              <a:latin typeface="Berthold Akzidenz Grotesk Light"/>
              <a:cs typeface="Calibri" panose="020F0502020204030204"/>
            </a:endParaRPr>
          </a:p>
          <a:p>
            <a:pPr marL="456565" indent="-456565">
              <a:buFont typeface="Arial" panose="020B0604020202020204" pitchFamily="34" charset="0"/>
              <a:buChar char="•"/>
            </a:pPr>
            <a:r>
              <a:rPr lang="en-US" sz="2800" dirty="0">
                <a:solidFill>
                  <a:srgbClr val="000000"/>
                </a:solidFill>
                <a:latin typeface="Berthold Akzidenz Grotesk Light"/>
                <a:cs typeface="Calibri" panose="020F0502020204030204"/>
              </a:rPr>
              <a:t>Summer updates</a:t>
            </a:r>
          </a:p>
          <a:p>
            <a:pPr lvl="0"/>
            <a:endParaRPr lang="en-US" sz="2800" dirty="0">
              <a:solidFill>
                <a:srgbClr val="000000"/>
              </a:solidFill>
              <a:latin typeface="Berthold Akzidenz Grotesk Light"/>
              <a:cs typeface="Calibri" panose="020F0502020204030204"/>
            </a:endParaRPr>
          </a:p>
          <a:p>
            <a:pPr marL="456565" indent="-456565">
              <a:buFont typeface="Arial" panose="020B0604020202020204" pitchFamily="34" charset="0"/>
              <a:buChar char="•"/>
            </a:pPr>
            <a:r>
              <a:rPr lang="en-US" sz="2800" dirty="0">
                <a:solidFill>
                  <a:srgbClr val="000000"/>
                </a:solidFill>
                <a:latin typeface="Berthold Akzidenz Grotesk Light"/>
                <a:cs typeface="Calibri" panose="020F0502020204030204"/>
              </a:rPr>
              <a:t>CMF Action Plan update </a:t>
            </a:r>
          </a:p>
          <a:p>
            <a:pPr marL="456565" indent="-456565">
              <a:buFont typeface="Arial" panose="020B0604020202020204" pitchFamily="34" charset="0"/>
              <a:buChar char="•"/>
            </a:pPr>
            <a:endParaRPr lang="en-US" sz="2800" dirty="0">
              <a:solidFill>
                <a:srgbClr val="000000"/>
              </a:solidFill>
              <a:latin typeface="Berthold Akzidenz Grotesk Light"/>
              <a:cs typeface="Calibri" panose="020F0502020204030204"/>
            </a:endParaRPr>
          </a:p>
          <a:p>
            <a:pPr marL="456565" indent="-456565">
              <a:buFont typeface="Arial" panose="020B0604020202020204" pitchFamily="34" charset="0"/>
              <a:buChar char="•"/>
            </a:pPr>
            <a:r>
              <a:rPr lang="en-US" sz="2800" dirty="0">
                <a:solidFill>
                  <a:srgbClr val="000000"/>
                </a:solidFill>
                <a:latin typeface="Berthold Akzidenz Grotesk Light"/>
                <a:cs typeface="Calibri" panose="020F0502020204030204"/>
              </a:rPr>
              <a:t>What you can expect</a:t>
            </a:r>
          </a:p>
          <a:p>
            <a:pPr marL="456565" indent="-456565">
              <a:buFont typeface="Arial" panose="020B0604020202020204" pitchFamily="34" charset="0"/>
              <a:buChar char="•"/>
            </a:pPr>
            <a:endParaRPr lang="en-US" sz="2800" dirty="0">
              <a:solidFill>
                <a:srgbClr val="000000"/>
              </a:solidFill>
              <a:latin typeface="Berthold Akzidenz Grotesk Light"/>
              <a:cs typeface="Calibri" panose="020F0502020204030204"/>
            </a:endParaRPr>
          </a:p>
          <a:p>
            <a:pPr marL="456565" indent="-456565">
              <a:buFont typeface="Arial" panose="020B0604020202020204" pitchFamily="34" charset="0"/>
              <a:buChar char="•"/>
            </a:pPr>
            <a:r>
              <a:rPr lang="en-US" sz="2800" dirty="0">
                <a:solidFill>
                  <a:srgbClr val="000000"/>
                </a:solidFill>
                <a:latin typeface="Berthold Akzidenz Grotesk Light"/>
                <a:cs typeface="Calibri" panose="020F0502020204030204"/>
              </a:rPr>
              <a:t>Questions and answers</a:t>
            </a:r>
          </a:p>
        </p:txBody>
      </p:sp>
    </p:spTree>
    <p:extLst>
      <p:ext uri="{BB962C8B-B14F-4D97-AF65-F5344CB8AC3E}">
        <p14:creationId xmlns:p14="http://schemas.microsoft.com/office/powerpoint/2010/main" val="1711918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0C6A-D4D2-4A4D-AC83-7429A3B6124D}"/>
              </a:ext>
            </a:extLst>
          </p:cNvPr>
          <p:cNvSpPr>
            <a:spLocks noGrp="1"/>
          </p:cNvSpPr>
          <p:nvPr>
            <p:ph type="ctrTitle"/>
          </p:nvPr>
        </p:nvSpPr>
        <p:spPr>
          <a:xfrm>
            <a:off x="109905" y="1122606"/>
            <a:ext cx="8575433" cy="660116"/>
          </a:xfrm>
        </p:spPr>
        <p:txBody>
          <a:bodyPr>
            <a:normAutofit/>
          </a:bodyPr>
          <a:lstStyle/>
          <a:p>
            <a:r>
              <a:rPr lang="en-US" sz="3600" dirty="0"/>
              <a:t>CEO Introduction</a:t>
            </a:r>
          </a:p>
        </p:txBody>
      </p:sp>
      <p:sp>
        <p:nvSpPr>
          <p:cNvPr id="3" name="Slide Number Placeholder 2">
            <a:extLst>
              <a:ext uri="{FF2B5EF4-FFF2-40B4-BE49-F238E27FC236}">
                <a16:creationId xmlns:a16="http://schemas.microsoft.com/office/drawing/2014/main" id="{BBF5344D-A93E-4F6C-94F7-2027D0434683}"/>
              </a:ext>
            </a:extLst>
          </p:cNvPr>
          <p:cNvSpPr>
            <a:spLocks noGrp="1"/>
          </p:cNvSpPr>
          <p:nvPr>
            <p:ph type="sldNum" sz="quarter" idx="12"/>
          </p:nvPr>
        </p:nvSpPr>
        <p:spPr/>
        <p:txBody>
          <a:bodyPr/>
          <a:lstStyle/>
          <a:p>
            <a:fld id="{0D63DF01-F109-1D42-8613-A24BF6CCAD29}" type="slidenum">
              <a:rPr lang="en-US" smtClean="0"/>
              <a:pPr/>
              <a:t>4</a:t>
            </a:fld>
            <a:endParaRPr lang="en-US" dirty="0"/>
          </a:p>
        </p:txBody>
      </p:sp>
      <p:sp>
        <p:nvSpPr>
          <p:cNvPr id="4" name="Text Placeholder 3">
            <a:extLst>
              <a:ext uri="{FF2B5EF4-FFF2-40B4-BE49-F238E27FC236}">
                <a16:creationId xmlns:a16="http://schemas.microsoft.com/office/drawing/2014/main" id="{83703FD3-EE6D-44CE-A379-42A33D5D42C0}"/>
              </a:ext>
            </a:extLst>
          </p:cNvPr>
          <p:cNvSpPr>
            <a:spLocks noGrp="1"/>
          </p:cNvSpPr>
          <p:nvPr>
            <p:ph type="body" idx="1"/>
          </p:nvPr>
        </p:nvSpPr>
        <p:spPr/>
        <p:txBody>
          <a:bodyPr/>
          <a:lstStyle/>
          <a:p>
            <a:r>
              <a:rPr lang="en-US" dirty="0"/>
              <a:t>CEO</a:t>
            </a:r>
          </a:p>
        </p:txBody>
      </p:sp>
      <p:pic>
        <p:nvPicPr>
          <p:cNvPr id="7" name="Picture 6" descr="A person standing in front of a building&#10;&#10;Description generated with very high confidence">
            <a:extLst>
              <a:ext uri="{FF2B5EF4-FFF2-40B4-BE49-F238E27FC236}">
                <a16:creationId xmlns:a16="http://schemas.microsoft.com/office/drawing/2014/main" id="{7E937BBC-B765-4E35-ABA8-E76404A727FB}"/>
              </a:ext>
            </a:extLst>
          </p:cNvPr>
          <p:cNvPicPr>
            <a:picLocks noChangeAspect="1"/>
          </p:cNvPicPr>
          <p:nvPr/>
        </p:nvPicPr>
        <p:blipFill>
          <a:blip r:embed="rId3"/>
          <a:stretch>
            <a:fillRect/>
          </a:stretch>
        </p:blipFill>
        <p:spPr>
          <a:xfrm>
            <a:off x="5993517" y="1231119"/>
            <a:ext cx="3688215" cy="5619039"/>
          </a:xfrm>
          <a:prstGeom prst="rect">
            <a:avLst/>
          </a:prstGeom>
        </p:spPr>
      </p:pic>
      <p:sp>
        <p:nvSpPr>
          <p:cNvPr id="9" name="TextBox 8">
            <a:extLst>
              <a:ext uri="{FF2B5EF4-FFF2-40B4-BE49-F238E27FC236}">
                <a16:creationId xmlns:a16="http://schemas.microsoft.com/office/drawing/2014/main" id="{E22FF5E3-83CB-4B8A-9032-D82F46DB36F4}"/>
              </a:ext>
            </a:extLst>
          </p:cNvPr>
          <p:cNvSpPr txBox="1"/>
          <p:nvPr/>
        </p:nvSpPr>
        <p:spPr>
          <a:xfrm>
            <a:off x="376669" y="2794974"/>
            <a:ext cx="5701017" cy="3477619"/>
          </a:xfrm>
          <a:prstGeom prst="rect">
            <a:avLst/>
          </a:prstGeom>
          <a:noFill/>
        </p:spPr>
        <p:txBody>
          <a:bodyPr wrap="square" rtlCol="0" anchor="t">
            <a:spAutoFit/>
          </a:bodyPr>
          <a:lstStyle/>
          <a:p>
            <a:r>
              <a:rPr lang="en-US" sz="2800" dirty="0">
                <a:latin typeface="Berthold Akzidenz Grotesk"/>
                <a:ea typeface="Times New Roman" panose="02020603050405020304" pitchFamily="18" charset="0"/>
                <a:cs typeface="Times New Roman"/>
              </a:rPr>
              <a:t>Customer-focused vision: </a:t>
            </a:r>
            <a:endParaRPr lang="en-US" sz="2800" dirty="0">
              <a:latin typeface="Berthold Akzidenz Grotesk"/>
              <a:ea typeface="Calibri" panose="020F0502020204030204" pitchFamily="34" charset="0"/>
              <a:cs typeface="Times New Roman" panose="02020603050405020304" pitchFamily="18" charset="0"/>
            </a:endParaRPr>
          </a:p>
          <a:p>
            <a:pPr marL="342265" indent="-342265">
              <a:lnSpc>
                <a:spcPct val="150000"/>
              </a:lnSpc>
              <a:buFont typeface="Arial" panose="020B0604020202020204" pitchFamily="34" charset="0"/>
              <a:buChar char="•"/>
              <a:tabLst>
                <a:tab pos="457177" algn="l"/>
              </a:tabLst>
            </a:pPr>
            <a:r>
              <a:rPr lang="en-US" sz="2800" dirty="0">
                <a:latin typeface="Berthold Akzidenz Grotesk"/>
                <a:ea typeface="Times New Roman" panose="02020603050405020304" pitchFamily="18" charset="0"/>
                <a:cs typeface="Times New Roman"/>
              </a:rPr>
              <a:t>Safety and security</a:t>
            </a:r>
            <a:endParaRPr lang="en-US" sz="2800" dirty="0">
              <a:latin typeface="Berthold Akzidenz Grotesk"/>
              <a:ea typeface="Calibri" panose="020F0502020204030204" pitchFamily="34" charset="0"/>
              <a:cs typeface="Times New Roman" panose="02020603050405020304" pitchFamily="18" charset="0"/>
            </a:endParaRPr>
          </a:p>
          <a:p>
            <a:pPr marL="342265" indent="-342265">
              <a:lnSpc>
                <a:spcPct val="150000"/>
              </a:lnSpc>
              <a:buFont typeface="Arial" panose="020B0604020202020204" pitchFamily="34" charset="0"/>
              <a:buChar char="•"/>
              <a:tabLst>
                <a:tab pos="457177" algn="l"/>
              </a:tabLst>
            </a:pPr>
            <a:r>
              <a:rPr lang="en-US" sz="2800" dirty="0">
                <a:latin typeface="Berthold Akzidenz Grotesk"/>
                <a:ea typeface="Times New Roman" panose="02020603050405020304" pitchFamily="18" charset="0"/>
                <a:cs typeface="Times New Roman"/>
              </a:rPr>
              <a:t>An integrated system</a:t>
            </a:r>
            <a:endParaRPr lang="en-US" sz="2800" dirty="0">
              <a:latin typeface="Berthold Akzidenz Grotesk"/>
              <a:ea typeface="Calibri" panose="020F0502020204030204" pitchFamily="34" charset="0"/>
              <a:cs typeface="Times New Roman"/>
            </a:endParaRPr>
          </a:p>
          <a:p>
            <a:pPr marL="342265" indent="-342265">
              <a:lnSpc>
                <a:spcPct val="150000"/>
              </a:lnSpc>
              <a:buFont typeface="Arial" panose="020B0604020202020204" pitchFamily="34" charset="0"/>
              <a:buChar char="•"/>
              <a:tabLst>
                <a:tab pos="457177" algn="l"/>
              </a:tabLst>
            </a:pPr>
            <a:r>
              <a:rPr lang="en-US" sz="2800" dirty="0">
                <a:latin typeface="Berthold Akzidenz Grotesk"/>
                <a:ea typeface="Times New Roman" panose="02020603050405020304" pitchFamily="18" charset="0"/>
                <a:cs typeface="Times New Roman"/>
              </a:rPr>
              <a:t>Modernizing business practices </a:t>
            </a:r>
            <a:endParaRPr lang="en-US" sz="2800" dirty="0">
              <a:latin typeface="Berthold Akzidenz Grotesk"/>
              <a:ea typeface="Calibri" panose="020F0502020204030204" pitchFamily="34" charset="0"/>
              <a:cs typeface="Times New Roman" panose="02020603050405020304" pitchFamily="18" charset="0"/>
            </a:endParaRPr>
          </a:p>
          <a:p>
            <a:endParaRPr lang="en-US" sz="2399" dirty="0"/>
          </a:p>
          <a:p>
            <a:endParaRPr lang="en-US" sz="2399" dirty="0"/>
          </a:p>
          <a:p>
            <a:endParaRPr lang="en-US" dirty="0"/>
          </a:p>
        </p:txBody>
      </p:sp>
      <p:sp>
        <p:nvSpPr>
          <p:cNvPr id="5" name="TextBox 4">
            <a:extLst>
              <a:ext uri="{FF2B5EF4-FFF2-40B4-BE49-F238E27FC236}">
                <a16:creationId xmlns:a16="http://schemas.microsoft.com/office/drawing/2014/main" id="{A2E34625-AA80-48E3-9970-D5CD5FD065B0}"/>
              </a:ext>
            </a:extLst>
          </p:cNvPr>
          <p:cNvSpPr txBox="1"/>
          <p:nvPr/>
        </p:nvSpPr>
        <p:spPr>
          <a:xfrm>
            <a:off x="376670" y="1582066"/>
            <a:ext cx="7227302" cy="954107"/>
          </a:xfrm>
          <a:prstGeom prst="rect">
            <a:avLst/>
          </a:prstGeom>
          <a:noFill/>
        </p:spPr>
        <p:txBody>
          <a:bodyPr wrap="square" rtlCol="0">
            <a:spAutoFit/>
          </a:bodyPr>
          <a:lstStyle/>
          <a:p>
            <a:endParaRPr lang="en-US" sz="2800" b="1" dirty="0">
              <a:latin typeface="Berthold Akzidenz Grotesk" panose="020B0500000000000000"/>
            </a:endParaRPr>
          </a:p>
          <a:p>
            <a:r>
              <a:rPr lang="en-US" sz="2800" b="1" dirty="0">
                <a:latin typeface="Berthold Akzidenz Grotesk" panose="020B0500000000000000"/>
              </a:rPr>
              <a:t>"Create Value, Exceed Expectations."</a:t>
            </a:r>
            <a:endParaRPr lang="en-US" sz="2800" dirty="0">
              <a:latin typeface="Berthold Akzidenz Grotesk" panose="020B0500000000000000"/>
            </a:endParaRPr>
          </a:p>
        </p:txBody>
      </p:sp>
    </p:spTree>
    <p:extLst>
      <p:ext uri="{BB962C8B-B14F-4D97-AF65-F5344CB8AC3E}">
        <p14:creationId xmlns:p14="http://schemas.microsoft.com/office/powerpoint/2010/main" val="2471467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21A4-E104-4232-BB0A-C0E5EF68D6D2}"/>
              </a:ext>
            </a:extLst>
          </p:cNvPr>
          <p:cNvSpPr>
            <a:spLocks noGrp="1"/>
          </p:cNvSpPr>
          <p:nvPr>
            <p:ph type="ctrTitle"/>
          </p:nvPr>
        </p:nvSpPr>
        <p:spPr>
          <a:xfrm>
            <a:off x="554447" y="1287120"/>
            <a:ext cx="8575433" cy="660116"/>
          </a:xfrm>
        </p:spPr>
        <p:txBody>
          <a:bodyPr>
            <a:normAutofit/>
          </a:bodyPr>
          <a:lstStyle/>
          <a:p>
            <a:pPr algn="ctr"/>
            <a:r>
              <a:rPr lang="en-US" dirty="0">
                <a:solidFill>
                  <a:srgbClr val="000000"/>
                </a:solidFill>
                <a:latin typeface="Berthold Akzidenz Grotesk"/>
              </a:rPr>
              <a:t>Summer Updates</a:t>
            </a:r>
          </a:p>
        </p:txBody>
      </p:sp>
      <p:sp>
        <p:nvSpPr>
          <p:cNvPr id="3" name="Slide Number Placeholder 2">
            <a:extLst>
              <a:ext uri="{FF2B5EF4-FFF2-40B4-BE49-F238E27FC236}">
                <a16:creationId xmlns:a16="http://schemas.microsoft.com/office/drawing/2014/main" id="{4B0D88E3-E259-4244-9E83-8A7EDD1F7FD5}"/>
              </a:ext>
            </a:extLst>
          </p:cNvPr>
          <p:cNvSpPr>
            <a:spLocks noGrp="1"/>
          </p:cNvSpPr>
          <p:nvPr>
            <p:ph type="sldNum" sz="quarter" idx="12"/>
          </p:nvPr>
        </p:nvSpPr>
        <p:spPr/>
        <p:txBody>
          <a:bodyPr/>
          <a:lstStyle/>
          <a:p>
            <a:fld id="{0D63DF01-F109-1D42-8613-A24BF6CCAD29}" type="slidenum">
              <a:rPr lang="en-US" smtClean="0"/>
              <a:pPr/>
              <a:t>5</a:t>
            </a:fld>
            <a:endParaRPr lang="en-US" dirty="0"/>
          </a:p>
        </p:txBody>
      </p:sp>
      <p:sp>
        <p:nvSpPr>
          <p:cNvPr id="4" name="Text Placeholder 3">
            <a:extLst>
              <a:ext uri="{FF2B5EF4-FFF2-40B4-BE49-F238E27FC236}">
                <a16:creationId xmlns:a16="http://schemas.microsoft.com/office/drawing/2014/main" id="{B6C793A5-757A-4B3B-9937-8831B204E896}"/>
              </a:ext>
            </a:extLst>
          </p:cNvPr>
          <p:cNvSpPr>
            <a:spLocks noGrp="1"/>
          </p:cNvSpPr>
          <p:nvPr>
            <p:ph type="body" idx="1"/>
          </p:nvPr>
        </p:nvSpPr>
        <p:spPr/>
        <p:txBody>
          <a:bodyPr/>
          <a:lstStyle/>
          <a:p>
            <a:r>
              <a:rPr lang="en-US" dirty="0"/>
              <a:t>Update</a:t>
            </a:r>
          </a:p>
        </p:txBody>
      </p:sp>
      <p:sp>
        <p:nvSpPr>
          <p:cNvPr id="6" name="TextBox 5">
            <a:extLst>
              <a:ext uri="{FF2B5EF4-FFF2-40B4-BE49-F238E27FC236}">
                <a16:creationId xmlns:a16="http://schemas.microsoft.com/office/drawing/2014/main" id="{B9B4BEAD-0D9F-457B-BEE4-3905E5A2FB31}"/>
              </a:ext>
            </a:extLst>
          </p:cNvPr>
          <p:cNvSpPr txBox="1"/>
          <p:nvPr/>
        </p:nvSpPr>
        <p:spPr>
          <a:xfrm>
            <a:off x="885711" y="2102015"/>
            <a:ext cx="8244169" cy="4401205"/>
          </a:xfrm>
          <a:prstGeom prst="rect">
            <a:avLst/>
          </a:prstGeom>
          <a:noFill/>
        </p:spPr>
        <p:txBody>
          <a:bodyPr wrap="square" rtlCol="0" anchor="t">
            <a:spAutoFit/>
          </a:bodyPr>
          <a:lstStyle/>
          <a:p>
            <a:pPr marL="457177" indent="-457177">
              <a:buFont typeface="Arial" panose="020B0604020202020204" pitchFamily="34" charset="0"/>
              <a:buChar char="•"/>
            </a:pPr>
            <a:r>
              <a:rPr lang="en-US" sz="2800" dirty="0">
                <a:solidFill>
                  <a:srgbClr val="000000"/>
                </a:solidFill>
                <a:latin typeface="Berthold Akzidenz Grotesk"/>
              </a:rPr>
              <a:t>Record ridership</a:t>
            </a:r>
          </a:p>
          <a:p>
            <a:pPr marL="457177" indent="-457177">
              <a:buFont typeface="Arial" panose="020B0604020202020204" pitchFamily="34" charset="0"/>
              <a:buChar char="•"/>
            </a:pPr>
            <a:endParaRPr lang="en-US" sz="2800" dirty="0">
              <a:solidFill>
                <a:srgbClr val="000000"/>
              </a:solidFill>
              <a:latin typeface="Berthold Akzidenz Grotesk"/>
            </a:endParaRPr>
          </a:p>
          <a:p>
            <a:pPr marL="457177" indent="-457177">
              <a:buFont typeface="Arial" panose="020B0604020202020204" pitchFamily="34" charset="0"/>
              <a:buChar char="•"/>
            </a:pPr>
            <a:r>
              <a:rPr lang="en-US" sz="2800" dirty="0">
                <a:solidFill>
                  <a:srgbClr val="000000"/>
                </a:solidFill>
                <a:latin typeface="Berthold Akzidenz Grotesk"/>
              </a:rPr>
              <a:t>Farewell to Locomotive 800</a:t>
            </a:r>
          </a:p>
          <a:p>
            <a:pPr marL="457177" indent="-457177">
              <a:buFont typeface="Arial" panose="020B0604020202020204" pitchFamily="34" charset="0"/>
              <a:buChar char="•"/>
            </a:pPr>
            <a:endParaRPr lang="en-US" sz="2800" dirty="0">
              <a:solidFill>
                <a:srgbClr val="000000"/>
              </a:solidFill>
              <a:latin typeface="Berthold Akzidenz Grotesk"/>
            </a:endParaRPr>
          </a:p>
          <a:p>
            <a:pPr marL="457177" indent="-457177">
              <a:buFont typeface="Arial" panose="020B0604020202020204" pitchFamily="34" charset="0"/>
              <a:buChar char="•"/>
            </a:pPr>
            <a:r>
              <a:rPr lang="en-US" sz="2800" dirty="0">
                <a:solidFill>
                  <a:srgbClr val="000000"/>
                </a:solidFill>
                <a:latin typeface="Berthold Akzidenz Grotesk"/>
              </a:rPr>
              <a:t>Metrolink Cares</a:t>
            </a:r>
          </a:p>
          <a:p>
            <a:pPr marL="457177" indent="-457177">
              <a:buFont typeface="Arial" panose="020B0604020202020204" pitchFamily="34" charset="0"/>
              <a:buChar char="•"/>
            </a:pPr>
            <a:endParaRPr lang="en-US" sz="2800" dirty="0">
              <a:solidFill>
                <a:srgbClr val="000000"/>
              </a:solidFill>
              <a:latin typeface="Berthold Akzidenz Grotesk"/>
            </a:endParaRPr>
          </a:p>
          <a:p>
            <a:pPr marL="457177" indent="-457177">
              <a:buFont typeface="Arial" panose="020B0604020202020204" pitchFamily="34" charset="0"/>
              <a:buChar char="•"/>
            </a:pPr>
            <a:r>
              <a:rPr lang="en-US" sz="2800" dirty="0">
                <a:solidFill>
                  <a:srgbClr val="000000"/>
                </a:solidFill>
                <a:latin typeface="Berthold Akzidenz Grotesk"/>
              </a:rPr>
              <a:t>City of Los Angeles Taylor Yard G2 River Park Project</a:t>
            </a:r>
          </a:p>
          <a:p>
            <a:endParaRPr lang="en-US" sz="2800" dirty="0">
              <a:solidFill>
                <a:srgbClr val="000000"/>
              </a:solidFill>
              <a:latin typeface="Berthold Akzidenz Grotesk"/>
            </a:endParaRPr>
          </a:p>
          <a:p>
            <a:pPr marL="457177" indent="-457177">
              <a:buFont typeface="Arial" panose="020B0604020202020204" pitchFamily="34" charset="0"/>
              <a:buChar char="•"/>
            </a:pPr>
            <a:r>
              <a:rPr lang="en-US" sz="2800" dirty="0">
                <a:solidFill>
                  <a:srgbClr val="000000"/>
                </a:solidFill>
                <a:latin typeface="Berthold Akzidenz Grotesk"/>
              </a:rPr>
              <a:t>Your neighborhood leadership team</a:t>
            </a:r>
          </a:p>
          <a:p>
            <a:pPr marL="457177" indent="-457177">
              <a:buFont typeface="Arial" panose="020B0604020202020204" pitchFamily="34" charset="0"/>
              <a:buChar char="•"/>
            </a:pPr>
            <a:endParaRPr lang="en-US" sz="2800" dirty="0">
              <a:solidFill>
                <a:srgbClr val="000000"/>
              </a:solidFill>
              <a:latin typeface="Berthold Akzidenz Grotesk"/>
            </a:endParaRPr>
          </a:p>
        </p:txBody>
      </p:sp>
    </p:spTree>
    <p:extLst>
      <p:ext uri="{BB962C8B-B14F-4D97-AF65-F5344CB8AC3E}">
        <p14:creationId xmlns:p14="http://schemas.microsoft.com/office/powerpoint/2010/main" val="350696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92DD9-BDB5-4B1B-8548-263DB5A3E5EF}"/>
              </a:ext>
            </a:extLst>
          </p:cNvPr>
          <p:cNvSpPr>
            <a:spLocks noGrp="1"/>
          </p:cNvSpPr>
          <p:nvPr>
            <p:ph type="ctrTitle"/>
          </p:nvPr>
        </p:nvSpPr>
        <p:spPr/>
        <p:txBody>
          <a:bodyPr>
            <a:normAutofit/>
          </a:bodyPr>
          <a:lstStyle/>
          <a:p>
            <a:r>
              <a:rPr lang="en-US" dirty="0">
                <a:latin typeface="Berthold Akzidenz Grotesk Light"/>
                <a:cs typeface="Calibri" panose="020F0502020204030204"/>
              </a:rPr>
              <a:t>Your Neighborhood Leadership Team</a:t>
            </a:r>
            <a:endParaRPr lang="en-US" dirty="0"/>
          </a:p>
        </p:txBody>
      </p:sp>
      <p:sp>
        <p:nvSpPr>
          <p:cNvPr id="11" name="Content Placeholder 10">
            <a:extLst>
              <a:ext uri="{FF2B5EF4-FFF2-40B4-BE49-F238E27FC236}">
                <a16:creationId xmlns:a16="http://schemas.microsoft.com/office/drawing/2014/main" id="{5D13FA59-2B5A-4E5E-999A-CE2ED34D4E42}"/>
              </a:ext>
            </a:extLst>
          </p:cNvPr>
          <p:cNvSpPr>
            <a:spLocks noGrp="1"/>
          </p:cNvSpPr>
          <p:nvPr>
            <p:ph sz="quarter" idx="14"/>
          </p:nvPr>
        </p:nvSpPr>
        <p:spPr/>
        <p:txBody>
          <a:bodyPr/>
          <a:lstStyle/>
          <a:p>
            <a:endParaRPr lang="en-US" dirty="0"/>
          </a:p>
        </p:txBody>
      </p:sp>
      <p:sp>
        <p:nvSpPr>
          <p:cNvPr id="3" name="Slide Number Placeholder 2">
            <a:extLst>
              <a:ext uri="{FF2B5EF4-FFF2-40B4-BE49-F238E27FC236}">
                <a16:creationId xmlns:a16="http://schemas.microsoft.com/office/drawing/2014/main" id="{BCBEA503-5598-4797-BB27-C711AB936485}"/>
              </a:ext>
            </a:extLst>
          </p:cNvPr>
          <p:cNvSpPr>
            <a:spLocks noGrp="1"/>
          </p:cNvSpPr>
          <p:nvPr>
            <p:ph type="sldNum" sz="quarter" idx="4"/>
          </p:nvPr>
        </p:nvSpPr>
        <p:spPr/>
        <p:txBody>
          <a:bodyPr/>
          <a:lstStyle/>
          <a:p>
            <a:fld id="{0D63DF01-F109-1D42-8613-A24BF6CCAD29}" type="slidenum">
              <a:rPr lang="en-US" smtClean="0"/>
              <a:pPr/>
              <a:t>6</a:t>
            </a:fld>
            <a:endParaRPr lang="en-US" dirty="0"/>
          </a:p>
        </p:txBody>
      </p:sp>
      <p:sp>
        <p:nvSpPr>
          <p:cNvPr id="12" name="Text Placeholder 11">
            <a:extLst>
              <a:ext uri="{FF2B5EF4-FFF2-40B4-BE49-F238E27FC236}">
                <a16:creationId xmlns:a16="http://schemas.microsoft.com/office/drawing/2014/main" id="{BFB6B20F-B34E-4531-B5D9-59DE218761B2}"/>
              </a:ext>
            </a:extLst>
          </p:cNvPr>
          <p:cNvSpPr>
            <a:spLocks noGrp="1"/>
          </p:cNvSpPr>
          <p:nvPr>
            <p:ph type="body" sz="quarter" idx="21"/>
          </p:nvPr>
        </p:nvSpPr>
        <p:spPr/>
        <p:txBody>
          <a:bodyPr/>
          <a:lstStyle/>
          <a:p>
            <a:r>
              <a:rPr lang="en-US" dirty="0"/>
              <a:t>Leadership</a:t>
            </a:r>
          </a:p>
        </p:txBody>
      </p:sp>
      <p:sp>
        <p:nvSpPr>
          <p:cNvPr id="5" name="Title 5">
            <a:extLst>
              <a:ext uri="{FF2B5EF4-FFF2-40B4-BE49-F238E27FC236}">
                <a16:creationId xmlns:a16="http://schemas.microsoft.com/office/drawing/2014/main" id="{AE9A7BA5-9E24-42AC-A244-2365035E13A3}"/>
              </a:ext>
            </a:extLst>
          </p:cNvPr>
          <p:cNvSpPr txBox="1">
            <a:spLocks/>
          </p:cNvSpPr>
          <p:nvPr/>
        </p:nvSpPr>
        <p:spPr bwMode="auto">
          <a:xfrm>
            <a:off x="264528" y="1655090"/>
            <a:ext cx="4764672" cy="57895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t">
            <a:noAutofit/>
          </a:bodyPr>
          <a:lstStyle>
            <a:lvl1pPr marL="342900" indent="-342900">
              <a:spcBef>
                <a:spcPct val="20000"/>
              </a:spcBef>
              <a:buFont typeface="Arial" charset="0"/>
              <a:buChar char="•"/>
              <a:defRPr sz="1900">
                <a:solidFill>
                  <a:schemeClr val="tx1"/>
                </a:solidFill>
                <a:latin typeface="Arial" charset="0"/>
                <a:ea typeface="ヒラギノ角ゴ Pro W3" charset="-128"/>
              </a:defRPr>
            </a:lvl1pPr>
            <a:lvl2pPr marL="742950" indent="-285750">
              <a:spcBef>
                <a:spcPct val="20000"/>
              </a:spcBef>
              <a:buFont typeface="Arial" charset="0"/>
              <a:buChar char="–"/>
              <a:defRPr sz="1900">
                <a:solidFill>
                  <a:schemeClr val="tx1"/>
                </a:solidFill>
                <a:latin typeface="Arial" charset="0"/>
                <a:ea typeface="ヒラギノ角ゴ Pro W3" charset="-128"/>
              </a:defRPr>
            </a:lvl2pPr>
            <a:lvl3pPr marL="1143000" indent="-228600">
              <a:spcBef>
                <a:spcPct val="20000"/>
              </a:spcBef>
              <a:buFont typeface="Arial" charset="0"/>
              <a:buChar char="•"/>
              <a:defRPr sz="1900">
                <a:solidFill>
                  <a:schemeClr val="tx1"/>
                </a:solidFill>
                <a:latin typeface="Arial" charset="0"/>
                <a:ea typeface="ヒラギノ角ゴ Pro W3" charset="-128"/>
              </a:defRPr>
            </a:lvl3pPr>
            <a:lvl4pPr marL="1600200" indent="-228600">
              <a:spcBef>
                <a:spcPct val="20000"/>
              </a:spcBef>
              <a:buFont typeface="Arial" charset="0"/>
              <a:buChar char="–"/>
              <a:defRPr sz="1900">
                <a:solidFill>
                  <a:schemeClr val="tx1"/>
                </a:solidFill>
                <a:latin typeface="Arial" charset="0"/>
                <a:ea typeface="ヒラギノ角ゴ Pro W3" charset="-128"/>
              </a:defRPr>
            </a:lvl4pPr>
            <a:lvl5pPr marL="2057400" indent="-228600">
              <a:spcBef>
                <a:spcPct val="20000"/>
              </a:spcBef>
              <a:buFont typeface="Arial" charset="0"/>
              <a:buChar char="»"/>
              <a:defRPr sz="1900">
                <a:solidFill>
                  <a:schemeClr val="tx1"/>
                </a:solidFill>
                <a:latin typeface="Arial" charset="0"/>
                <a:ea typeface="ヒラギノ角ゴ Pro W3" charset="-128"/>
              </a:defRPr>
            </a:lvl5pPr>
            <a:lvl6pPr marL="25146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6pPr>
            <a:lvl7pPr marL="29718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7pPr>
            <a:lvl8pPr marL="34290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8pPr>
            <a:lvl9pPr marL="38862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9pPr>
          </a:lstStyle>
          <a:p>
            <a:pPr marL="456565">
              <a:lnSpc>
                <a:spcPct val="90000"/>
              </a:lnSpc>
              <a:spcBef>
                <a:spcPct val="0"/>
              </a:spcBef>
              <a:spcAft>
                <a:spcPts val="600"/>
              </a:spcAft>
            </a:pPr>
            <a:endParaRPr lang="en-US" altLang="x-none" sz="2100" b="1" dirty="0">
              <a:latin typeface="Berthold Akzidenz Grotesk"/>
              <a:ea typeface="+mn-ea"/>
            </a:endParaRPr>
          </a:p>
          <a:p>
            <a:pPr marL="113665" indent="0">
              <a:spcBef>
                <a:spcPct val="0"/>
              </a:spcBef>
              <a:spcAft>
                <a:spcPts val="600"/>
              </a:spcAft>
              <a:buNone/>
            </a:pPr>
            <a:r>
              <a:rPr lang="en-US" altLang="x-none" sz="1800" b="1" u="sng" dirty="0">
                <a:latin typeface="Berthold Akzidenz Grotesk"/>
                <a:ea typeface="+mn-ea"/>
              </a:rPr>
              <a:t>Operations:</a:t>
            </a:r>
          </a:p>
          <a:p>
            <a:pPr marL="113665" indent="0">
              <a:spcBef>
                <a:spcPct val="0"/>
              </a:spcBef>
              <a:spcAft>
                <a:spcPts val="600"/>
              </a:spcAft>
              <a:buNone/>
            </a:pPr>
            <a:r>
              <a:rPr lang="en-US" altLang="x-none" sz="1800" b="1" dirty="0">
                <a:latin typeface="Berthold Akzidenz Grotesk Light"/>
                <a:ea typeface="+mn-ea"/>
              </a:rPr>
              <a:t>Eric Hosey, </a:t>
            </a:r>
            <a:r>
              <a:rPr lang="en-US" altLang="x-none" sz="1800" dirty="0">
                <a:latin typeface="Berthold Akzidenz Grotesk Light"/>
                <a:ea typeface="+mn-ea"/>
              </a:rPr>
              <a:t>Chief Operating Officer</a:t>
            </a:r>
            <a:endParaRPr lang="en-US" altLang="x-none" sz="1800" b="1" dirty="0">
              <a:latin typeface="Berthold Akzidenz Grotesk Light"/>
              <a:ea typeface="+mn-ea"/>
            </a:endParaRPr>
          </a:p>
          <a:p>
            <a:pPr marL="113665" indent="0" algn="just">
              <a:spcBef>
                <a:spcPct val="0"/>
              </a:spcBef>
              <a:spcAft>
                <a:spcPts val="600"/>
              </a:spcAft>
              <a:buNone/>
            </a:pPr>
            <a:r>
              <a:rPr lang="en-US" altLang="x-none" sz="1800" b="1" dirty="0">
                <a:latin typeface="Berthold Akzidenz Grotesk Light"/>
                <a:ea typeface="+mn-ea"/>
              </a:rPr>
              <a:t>Justin Fornelli</a:t>
            </a:r>
            <a:r>
              <a:rPr lang="en-US" altLang="x-none" sz="1800" dirty="0">
                <a:latin typeface="Berthold Akzidenz Grotesk Light"/>
                <a:ea typeface="+mn-ea"/>
              </a:rPr>
              <a:t>, Chief, Program Delivery</a:t>
            </a:r>
          </a:p>
          <a:p>
            <a:pPr marL="116205" lvl="0" indent="0" defTabSz="931774">
              <a:spcBef>
                <a:spcPct val="0"/>
              </a:spcBef>
              <a:spcAft>
                <a:spcPts val="611"/>
              </a:spcAft>
              <a:buNone/>
              <a:defRPr/>
            </a:pPr>
            <a:r>
              <a:rPr lang="en-US" altLang="x-none" sz="1800" b="1" dirty="0">
                <a:solidFill>
                  <a:srgbClr val="000000"/>
                </a:solidFill>
                <a:latin typeface="Berthold Akzidenz Grotesk Light"/>
                <a:ea typeface="+mn-ea"/>
              </a:rPr>
              <a:t>Darrell Maxey, </a:t>
            </a:r>
            <a:r>
              <a:rPr lang="en-US" altLang="x-none" sz="1800" dirty="0">
                <a:solidFill>
                  <a:srgbClr val="000000"/>
                </a:solidFill>
                <a:latin typeface="Berthold Akzidenz Grotesk Light"/>
                <a:ea typeface="+mn-ea"/>
              </a:rPr>
              <a:t>Chief Mobilization, Transition and Special Projects</a:t>
            </a:r>
          </a:p>
          <a:p>
            <a:pPr marL="113665" lvl="0" indent="0">
              <a:spcBef>
                <a:spcPct val="0"/>
              </a:spcBef>
              <a:spcAft>
                <a:spcPts val="600"/>
              </a:spcAft>
              <a:buNone/>
            </a:pPr>
            <a:r>
              <a:rPr lang="en-US" altLang="x-none" sz="1800" b="1" dirty="0">
                <a:solidFill>
                  <a:srgbClr val="000000"/>
                </a:solidFill>
                <a:latin typeface="Berthold Akzidenz Grotesk Light"/>
                <a:ea typeface="+mn-ea"/>
              </a:rPr>
              <a:t>Rod Bailey, </a:t>
            </a:r>
            <a:r>
              <a:rPr lang="en-US" altLang="x-none" sz="1800" dirty="0">
                <a:solidFill>
                  <a:srgbClr val="000000"/>
                </a:solidFill>
                <a:latin typeface="Berthold Akzidenz Grotesk Light"/>
                <a:ea typeface="+mn-ea"/>
              </a:rPr>
              <a:t>Deputy Chief Operating Officer</a:t>
            </a:r>
          </a:p>
          <a:p>
            <a:pPr marL="113665" indent="0">
              <a:spcBef>
                <a:spcPct val="0"/>
              </a:spcBef>
              <a:spcAft>
                <a:spcPts val="600"/>
              </a:spcAft>
              <a:buNone/>
            </a:pPr>
            <a:r>
              <a:rPr lang="en-US" altLang="x-none" sz="1800" b="1" dirty="0">
                <a:latin typeface="Berthold Akzidenz Grotesk Light"/>
                <a:ea typeface="ヒラギノ角ゴ Pro W3"/>
              </a:rPr>
              <a:t>Luis Carrasquero, </a:t>
            </a:r>
            <a:r>
              <a:rPr lang="en-US" altLang="x-none" sz="1800" dirty="0">
                <a:latin typeface="Berthold Akzidenz Grotesk Light"/>
                <a:ea typeface="ヒラギノ角ゴ Pro W3"/>
              </a:rPr>
              <a:t>Interim Director, Maintenance of Equipment </a:t>
            </a:r>
            <a:endParaRPr lang="en-US" altLang="x-none" sz="1800" dirty="0">
              <a:latin typeface="Berthold Akzidenz Grotesk Light"/>
            </a:endParaRPr>
          </a:p>
          <a:p>
            <a:pPr marL="113665" indent="0">
              <a:spcBef>
                <a:spcPct val="0"/>
              </a:spcBef>
              <a:spcAft>
                <a:spcPts val="600"/>
              </a:spcAft>
              <a:buNone/>
            </a:pPr>
            <a:r>
              <a:rPr lang="en-US" altLang="x-none" sz="1800" b="1" dirty="0">
                <a:latin typeface="Berthold Akzidenz Grotesk Light"/>
                <a:ea typeface="ヒラギノ角ゴ Pro W3"/>
              </a:rPr>
              <a:t>Eric Poghosyan, </a:t>
            </a:r>
            <a:r>
              <a:rPr lang="en-US" altLang="x-none" sz="1800" dirty="0">
                <a:latin typeface="Berthold Akzidenz Grotesk Light"/>
                <a:ea typeface="ヒラギノ角ゴ Pro W3"/>
              </a:rPr>
              <a:t>Senior Manager, Facilities and Fleet Maintenance</a:t>
            </a:r>
          </a:p>
          <a:p>
            <a:pPr marL="0" indent="0" defTabSz="1859067">
              <a:spcBef>
                <a:spcPct val="0"/>
              </a:spcBef>
              <a:spcAft>
                <a:spcPts val="1220"/>
              </a:spcAft>
              <a:buNone/>
            </a:pPr>
            <a:endParaRPr lang="en-US" altLang="x-none" sz="1800" dirty="0">
              <a:latin typeface="Berthold Akzidenz Grotesk Light"/>
            </a:endParaRPr>
          </a:p>
          <a:p>
            <a:pPr marL="456565">
              <a:lnSpc>
                <a:spcPct val="90000"/>
              </a:lnSpc>
              <a:spcBef>
                <a:spcPct val="0"/>
              </a:spcBef>
              <a:spcAft>
                <a:spcPts val="600"/>
              </a:spcAft>
            </a:pPr>
            <a:endParaRPr lang="en-US" altLang="x-none" sz="2200" dirty="0">
              <a:latin typeface="Berthold Akzidenz Grotesk"/>
              <a:ea typeface="+mn-ea"/>
            </a:endParaRPr>
          </a:p>
        </p:txBody>
      </p:sp>
      <p:sp>
        <p:nvSpPr>
          <p:cNvPr id="8" name="Title 5">
            <a:extLst>
              <a:ext uri="{FF2B5EF4-FFF2-40B4-BE49-F238E27FC236}">
                <a16:creationId xmlns:a16="http://schemas.microsoft.com/office/drawing/2014/main" id="{0A3A89DB-806E-41E9-93FC-DBADB09E4B2B}"/>
              </a:ext>
            </a:extLst>
          </p:cNvPr>
          <p:cNvSpPr txBox="1">
            <a:spLocks/>
          </p:cNvSpPr>
          <p:nvPr/>
        </p:nvSpPr>
        <p:spPr bwMode="auto">
          <a:xfrm>
            <a:off x="5094259" y="1655090"/>
            <a:ext cx="4764672" cy="57895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t">
            <a:noAutofit/>
          </a:bodyPr>
          <a:lstStyle>
            <a:lvl1pPr marL="342900" indent="-342900">
              <a:spcBef>
                <a:spcPct val="20000"/>
              </a:spcBef>
              <a:buFont typeface="Arial" charset="0"/>
              <a:buChar char="•"/>
              <a:defRPr sz="1900">
                <a:solidFill>
                  <a:schemeClr val="tx1"/>
                </a:solidFill>
                <a:latin typeface="Arial" charset="0"/>
                <a:ea typeface="ヒラギノ角ゴ Pro W3" charset="-128"/>
              </a:defRPr>
            </a:lvl1pPr>
            <a:lvl2pPr marL="742950" indent="-285750">
              <a:spcBef>
                <a:spcPct val="20000"/>
              </a:spcBef>
              <a:buFont typeface="Arial" charset="0"/>
              <a:buChar char="–"/>
              <a:defRPr sz="1900">
                <a:solidFill>
                  <a:schemeClr val="tx1"/>
                </a:solidFill>
                <a:latin typeface="Arial" charset="0"/>
                <a:ea typeface="ヒラギノ角ゴ Pro W3" charset="-128"/>
              </a:defRPr>
            </a:lvl2pPr>
            <a:lvl3pPr marL="1143000" indent="-228600">
              <a:spcBef>
                <a:spcPct val="20000"/>
              </a:spcBef>
              <a:buFont typeface="Arial" charset="0"/>
              <a:buChar char="•"/>
              <a:defRPr sz="1900">
                <a:solidFill>
                  <a:schemeClr val="tx1"/>
                </a:solidFill>
                <a:latin typeface="Arial" charset="0"/>
                <a:ea typeface="ヒラギノ角ゴ Pro W3" charset="-128"/>
              </a:defRPr>
            </a:lvl3pPr>
            <a:lvl4pPr marL="1600200" indent="-228600">
              <a:spcBef>
                <a:spcPct val="20000"/>
              </a:spcBef>
              <a:buFont typeface="Arial" charset="0"/>
              <a:buChar char="–"/>
              <a:defRPr sz="1900">
                <a:solidFill>
                  <a:schemeClr val="tx1"/>
                </a:solidFill>
                <a:latin typeface="Arial" charset="0"/>
                <a:ea typeface="ヒラギノ角ゴ Pro W3" charset="-128"/>
              </a:defRPr>
            </a:lvl4pPr>
            <a:lvl5pPr marL="2057400" indent="-228600">
              <a:spcBef>
                <a:spcPct val="20000"/>
              </a:spcBef>
              <a:buFont typeface="Arial" charset="0"/>
              <a:buChar char="»"/>
              <a:defRPr sz="1900">
                <a:solidFill>
                  <a:schemeClr val="tx1"/>
                </a:solidFill>
                <a:latin typeface="Arial" charset="0"/>
                <a:ea typeface="ヒラギノ角ゴ Pro W3" charset="-128"/>
              </a:defRPr>
            </a:lvl5pPr>
            <a:lvl6pPr marL="25146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6pPr>
            <a:lvl7pPr marL="29718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7pPr>
            <a:lvl8pPr marL="34290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8pPr>
            <a:lvl9pPr marL="3886200" indent="-228600" defTabSz="457200" eaLnBrk="0" fontAlgn="base" hangingPunct="0">
              <a:spcBef>
                <a:spcPct val="20000"/>
              </a:spcBef>
              <a:spcAft>
                <a:spcPct val="0"/>
              </a:spcAft>
              <a:buFont typeface="Arial" charset="0"/>
              <a:buChar char="»"/>
              <a:defRPr sz="1900">
                <a:solidFill>
                  <a:schemeClr val="tx1"/>
                </a:solidFill>
                <a:latin typeface="Arial" charset="0"/>
                <a:ea typeface="ヒラギノ角ゴ Pro W3" charset="-128"/>
              </a:defRPr>
            </a:lvl9pPr>
          </a:lstStyle>
          <a:p>
            <a:pPr marL="457177">
              <a:lnSpc>
                <a:spcPct val="90000"/>
              </a:lnSpc>
              <a:spcBef>
                <a:spcPct val="0"/>
              </a:spcBef>
              <a:spcAft>
                <a:spcPts val="600"/>
              </a:spcAft>
            </a:pPr>
            <a:endParaRPr lang="en-US" altLang="x-none" sz="2100" b="1" dirty="0">
              <a:latin typeface="Berthold Akzidenz Grotesk"/>
              <a:ea typeface="+mn-ea"/>
            </a:endParaRPr>
          </a:p>
          <a:p>
            <a:pPr marL="114295" indent="0">
              <a:spcBef>
                <a:spcPct val="0"/>
              </a:spcBef>
              <a:spcAft>
                <a:spcPts val="600"/>
              </a:spcAft>
              <a:buNone/>
            </a:pPr>
            <a:r>
              <a:rPr lang="en-US" altLang="x-none" sz="1800" b="1" u="sng" dirty="0">
                <a:latin typeface="Berthold Akzidenz Grotesk"/>
                <a:ea typeface="+mn-ea"/>
              </a:rPr>
              <a:t>Community Relations:</a:t>
            </a:r>
          </a:p>
          <a:p>
            <a:pPr marL="114295" indent="0">
              <a:spcBef>
                <a:spcPct val="0"/>
              </a:spcBef>
              <a:spcAft>
                <a:spcPts val="600"/>
              </a:spcAft>
              <a:buNone/>
            </a:pPr>
            <a:r>
              <a:rPr lang="en-US" altLang="x-none" sz="1800" b="1" dirty="0">
                <a:latin typeface="Berthold Akzidenz Grotesk"/>
                <a:ea typeface="+mn-ea"/>
              </a:rPr>
              <a:t>Todd McIntyre, </a:t>
            </a:r>
            <a:r>
              <a:rPr lang="en-US" altLang="x-none" sz="1800" dirty="0">
                <a:latin typeface="Berthold Akzidenz Grotesk"/>
                <a:ea typeface="+mn-ea"/>
              </a:rPr>
              <a:t>Chief Strategy Officer</a:t>
            </a:r>
          </a:p>
          <a:p>
            <a:pPr marL="114295" indent="0">
              <a:spcBef>
                <a:spcPct val="0"/>
              </a:spcBef>
              <a:spcAft>
                <a:spcPts val="600"/>
              </a:spcAft>
              <a:buNone/>
            </a:pPr>
            <a:r>
              <a:rPr lang="en-US" altLang="x-none" sz="1800" b="1" dirty="0">
                <a:latin typeface="Berthold Akzidenz Grotesk"/>
                <a:ea typeface="ヒラギノ角ゴ Pro W3"/>
              </a:rPr>
              <a:t>Jeff Dunn, </a:t>
            </a:r>
            <a:r>
              <a:rPr lang="en-US" altLang="x-none" sz="1800" dirty="0">
                <a:latin typeface="Berthold Akzidenz Grotesk"/>
                <a:ea typeface="ヒラギノ角ゴ Pro W3"/>
              </a:rPr>
              <a:t>Director of Government Relations </a:t>
            </a:r>
            <a:endParaRPr lang="en-US" altLang="x-none" sz="1800" dirty="0">
              <a:latin typeface="Berthold Akzidenz Grotesk"/>
            </a:endParaRPr>
          </a:p>
          <a:p>
            <a:pPr marL="114295" indent="0">
              <a:spcBef>
                <a:spcPct val="0"/>
              </a:spcBef>
              <a:spcAft>
                <a:spcPts val="600"/>
              </a:spcAft>
              <a:buNone/>
            </a:pPr>
            <a:r>
              <a:rPr lang="en-US" altLang="x-none" sz="1800" b="1" dirty="0">
                <a:latin typeface="Berthold Akzidenz Grotesk"/>
                <a:ea typeface="ヒラギノ角ゴ Pro W3"/>
              </a:rPr>
              <a:t>Alex Davis, </a:t>
            </a:r>
            <a:r>
              <a:rPr lang="en-US" altLang="x-none" sz="1800" dirty="0">
                <a:latin typeface="Berthold Akzidenz Grotesk"/>
                <a:ea typeface="ヒラギノ角ゴ Pro W3"/>
              </a:rPr>
              <a:t>Senior Manager, Government Relations</a:t>
            </a:r>
          </a:p>
          <a:p>
            <a:pPr marL="114295" indent="0">
              <a:spcBef>
                <a:spcPct val="0"/>
              </a:spcBef>
              <a:spcAft>
                <a:spcPts val="600"/>
              </a:spcAft>
              <a:buNone/>
            </a:pPr>
            <a:r>
              <a:rPr lang="en-US" altLang="x-none" sz="1800" b="1" dirty="0">
                <a:latin typeface="Berthold Akzidenz Grotesk"/>
                <a:ea typeface="ヒラギノ角ゴ Pro W3"/>
              </a:rPr>
              <a:t>Sylvia Novoa, </a:t>
            </a:r>
            <a:r>
              <a:rPr lang="en-US" altLang="x-none" sz="1800" dirty="0">
                <a:latin typeface="Berthold Akzidenz Grotesk"/>
                <a:ea typeface="ヒラギノ角ゴ Pro W3"/>
              </a:rPr>
              <a:t>Community Relations Manager*</a:t>
            </a:r>
          </a:p>
          <a:p>
            <a:pPr marL="114295" indent="0" defTabSz="1859067">
              <a:spcBef>
                <a:spcPct val="0"/>
              </a:spcBef>
              <a:spcAft>
                <a:spcPts val="600"/>
              </a:spcAft>
              <a:buNone/>
            </a:pPr>
            <a:r>
              <a:rPr lang="en-US" altLang="x-none" sz="1800" b="1" dirty="0">
                <a:latin typeface="Berthold Akzidenz Grotesk"/>
                <a:ea typeface="ヒラギノ角ゴ Pro W3"/>
              </a:rPr>
              <a:t>Javier Hernandez</a:t>
            </a:r>
            <a:r>
              <a:rPr lang="en-US" altLang="x-none" sz="1800" dirty="0">
                <a:latin typeface="Berthold Akzidenz Grotesk"/>
                <a:ea typeface="ヒラギノ角ゴ Pro W3"/>
              </a:rPr>
              <a:t>, SCORE Community Relations Manager</a:t>
            </a:r>
            <a:endParaRPr lang="en-US" altLang="x-none" sz="1800" dirty="0">
              <a:latin typeface="Berthold Akzidenz Grotesk"/>
            </a:endParaRPr>
          </a:p>
          <a:p>
            <a:pPr marL="114295" indent="0">
              <a:spcBef>
                <a:spcPct val="0"/>
              </a:spcBef>
              <a:spcAft>
                <a:spcPts val="600"/>
              </a:spcAft>
              <a:buNone/>
            </a:pPr>
            <a:endParaRPr lang="en-US" altLang="x-none" sz="1800" dirty="0">
              <a:latin typeface="Berthold Akzidenz Grotesk"/>
            </a:endParaRPr>
          </a:p>
          <a:p>
            <a:pPr marL="114295" indent="0">
              <a:spcBef>
                <a:spcPct val="0"/>
              </a:spcBef>
              <a:spcAft>
                <a:spcPts val="600"/>
              </a:spcAft>
              <a:buNone/>
            </a:pPr>
            <a:endParaRPr lang="en-US" altLang="x-none" sz="1800" dirty="0">
              <a:latin typeface="Berthold Akzidenz Grotesk"/>
            </a:endParaRPr>
          </a:p>
          <a:p>
            <a:pPr marL="114295" indent="0">
              <a:spcBef>
                <a:spcPct val="0"/>
              </a:spcBef>
              <a:spcAft>
                <a:spcPts val="600"/>
              </a:spcAft>
              <a:buNone/>
            </a:pPr>
            <a:r>
              <a:rPr lang="en-US" altLang="x-none" sz="1800" dirty="0">
                <a:latin typeface="Berthold Akzidenz Grotesk"/>
                <a:ea typeface="ヒラギノ角ゴ Pro W3"/>
              </a:rPr>
              <a:t>*Day-to-Day contact </a:t>
            </a:r>
          </a:p>
          <a:p>
            <a:pPr marL="0" indent="0">
              <a:spcBef>
                <a:spcPct val="0"/>
              </a:spcBef>
              <a:spcAft>
                <a:spcPts val="1220"/>
              </a:spcAft>
              <a:buNone/>
            </a:pPr>
            <a:endParaRPr lang="en-US" altLang="x-none" sz="1800" dirty="0">
              <a:latin typeface="Berthold Akzidenz Grotesk"/>
            </a:endParaRPr>
          </a:p>
          <a:p>
            <a:pPr marL="457177">
              <a:lnSpc>
                <a:spcPct val="90000"/>
              </a:lnSpc>
              <a:spcBef>
                <a:spcPct val="0"/>
              </a:spcBef>
              <a:spcAft>
                <a:spcPts val="600"/>
              </a:spcAft>
            </a:pPr>
            <a:endParaRPr lang="en-US" altLang="x-none" sz="2200" dirty="0">
              <a:latin typeface="Berthold Akzidenz Grotesk"/>
              <a:ea typeface="+mn-ea"/>
            </a:endParaRPr>
          </a:p>
        </p:txBody>
      </p:sp>
    </p:spTree>
    <p:extLst>
      <p:ext uri="{BB962C8B-B14F-4D97-AF65-F5344CB8AC3E}">
        <p14:creationId xmlns:p14="http://schemas.microsoft.com/office/powerpoint/2010/main" val="2893540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96634-A7FB-4F4F-9145-C06D35B87787}"/>
              </a:ext>
            </a:extLst>
          </p:cNvPr>
          <p:cNvSpPr>
            <a:spLocks noGrp="1"/>
          </p:cNvSpPr>
          <p:nvPr>
            <p:ph type="ctrTitle"/>
          </p:nvPr>
        </p:nvSpPr>
        <p:spPr>
          <a:xfrm>
            <a:off x="628650" y="1124733"/>
            <a:ext cx="9555480" cy="660116"/>
          </a:xfrm>
        </p:spPr>
        <p:txBody>
          <a:bodyPr>
            <a:noAutofit/>
          </a:bodyPr>
          <a:lstStyle/>
          <a:p>
            <a:r>
              <a:rPr lang="en-US" sz="3400" dirty="0">
                <a:solidFill>
                  <a:srgbClr val="000000"/>
                </a:solidFill>
                <a:latin typeface="Berthold Akzidenz Grotesk Light"/>
              </a:rPr>
              <a:t>Central Maintenance Facility Action Plan</a:t>
            </a:r>
          </a:p>
        </p:txBody>
      </p:sp>
      <p:sp>
        <p:nvSpPr>
          <p:cNvPr id="3" name="Slide Number Placeholder 2">
            <a:extLst>
              <a:ext uri="{FF2B5EF4-FFF2-40B4-BE49-F238E27FC236}">
                <a16:creationId xmlns:a16="http://schemas.microsoft.com/office/drawing/2014/main" id="{E20ED9DB-EE96-4B8B-A3D4-B5807E14758B}"/>
              </a:ext>
            </a:extLst>
          </p:cNvPr>
          <p:cNvSpPr>
            <a:spLocks noGrp="1"/>
          </p:cNvSpPr>
          <p:nvPr>
            <p:ph type="sldNum" sz="quarter" idx="12"/>
          </p:nvPr>
        </p:nvSpPr>
        <p:spPr/>
        <p:txBody>
          <a:bodyPr/>
          <a:lstStyle/>
          <a:p>
            <a:fld id="{0D63DF01-F109-1D42-8613-A24BF6CCAD29}" type="slidenum">
              <a:rPr lang="en-US" smtClean="0"/>
              <a:pPr/>
              <a:t>7</a:t>
            </a:fld>
            <a:endParaRPr lang="en-US" dirty="0"/>
          </a:p>
        </p:txBody>
      </p:sp>
      <p:sp>
        <p:nvSpPr>
          <p:cNvPr id="4" name="Text Placeholder 3">
            <a:extLst>
              <a:ext uri="{FF2B5EF4-FFF2-40B4-BE49-F238E27FC236}">
                <a16:creationId xmlns:a16="http://schemas.microsoft.com/office/drawing/2014/main" id="{0A60EF43-E7B7-44A3-BAD2-22C3D8141F58}"/>
              </a:ext>
            </a:extLst>
          </p:cNvPr>
          <p:cNvSpPr>
            <a:spLocks noGrp="1"/>
          </p:cNvSpPr>
          <p:nvPr>
            <p:ph type="body" idx="1"/>
          </p:nvPr>
        </p:nvSpPr>
        <p:spPr/>
        <p:txBody>
          <a:bodyPr/>
          <a:lstStyle/>
          <a:p>
            <a:r>
              <a:rPr lang="en-US" dirty="0"/>
              <a:t>Action Plan</a:t>
            </a:r>
          </a:p>
        </p:txBody>
      </p:sp>
      <p:sp>
        <p:nvSpPr>
          <p:cNvPr id="5" name="TextBox 4">
            <a:extLst>
              <a:ext uri="{FF2B5EF4-FFF2-40B4-BE49-F238E27FC236}">
                <a16:creationId xmlns:a16="http://schemas.microsoft.com/office/drawing/2014/main" id="{03925901-CFE4-4164-80F5-0A008823EEBC}"/>
              </a:ext>
            </a:extLst>
          </p:cNvPr>
          <p:cNvSpPr txBox="1"/>
          <p:nvPr/>
        </p:nvSpPr>
        <p:spPr>
          <a:xfrm>
            <a:off x="978570" y="2553980"/>
            <a:ext cx="4688584" cy="3045962"/>
          </a:xfrm>
          <a:prstGeom prst="rect">
            <a:avLst/>
          </a:prstGeom>
          <a:noFill/>
        </p:spPr>
        <p:txBody>
          <a:bodyPr wrap="square" rtlCol="0" anchor="t">
            <a:spAutoFit/>
          </a:bodyPr>
          <a:lstStyle/>
          <a:p>
            <a:pPr marL="457177" indent="-457177">
              <a:buFont typeface="Arial"/>
              <a:buChar char="•"/>
            </a:pPr>
            <a:r>
              <a:rPr lang="en-US" sz="2399" dirty="0">
                <a:latin typeface="Calibri"/>
                <a:ea typeface="Times New Roman" panose="02020603050405020304" pitchFamily="18" charset="0"/>
                <a:cs typeface="Calibri"/>
              </a:rPr>
              <a:t>Metrolink's 11-point plan to be a better neighbor to communities adjacent to the CMF</a:t>
            </a:r>
            <a:endParaRPr lang="en-US" sz="2399" dirty="0">
              <a:latin typeface="Times New Roman"/>
              <a:ea typeface="Times New Roman" panose="02020603050405020304" pitchFamily="18" charset="0"/>
              <a:cs typeface="Calibri"/>
            </a:endParaRPr>
          </a:p>
          <a:p>
            <a:endParaRPr lang="en-US" sz="2399" dirty="0">
              <a:latin typeface="Calibri"/>
              <a:ea typeface="Times New Roman" panose="02020603050405020304" pitchFamily="18" charset="0"/>
              <a:cs typeface="Calibri"/>
            </a:endParaRPr>
          </a:p>
          <a:p>
            <a:pPr marL="457177" indent="-457177">
              <a:buFont typeface="Arial"/>
              <a:buChar char="•"/>
            </a:pPr>
            <a:r>
              <a:rPr lang="en-US" sz="2399" dirty="0">
                <a:latin typeface="Calibri"/>
                <a:ea typeface="Times New Roman" panose="02020603050405020304" pitchFamily="18" charset="0"/>
                <a:cs typeface="Calibri"/>
              </a:rPr>
              <a:t>Includes short-, medium- and long-term efforts to reduce noise and emissions, as well as efforts to ensure accountability</a:t>
            </a:r>
            <a:endParaRPr lang="en-US" sz="2399" dirty="0">
              <a:latin typeface="Times New Roman"/>
              <a:ea typeface="Calibri" panose="020F0502020204030204" pitchFamily="34" charset="0"/>
              <a:cs typeface="Calibri"/>
            </a:endParaRPr>
          </a:p>
        </p:txBody>
      </p:sp>
      <p:pic>
        <p:nvPicPr>
          <p:cNvPr id="9" name="Picture 8" descr="A sign on the side of a mountain&#10;&#10;Description generated with high confidence">
            <a:extLst>
              <a:ext uri="{FF2B5EF4-FFF2-40B4-BE49-F238E27FC236}">
                <a16:creationId xmlns:a16="http://schemas.microsoft.com/office/drawing/2014/main" id="{38AAAD87-436E-4454-A2C4-32999254674E}"/>
              </a:ext>
            </a:extLst>
          </p:cNvPr>
          <p:cNvPicPr>
            <a:picLocks noChangeAspect="1"/>
          </p:cNvPicPr>
          <p:nvPr/>
        </p:nvPicPr>
        <p:blipFill>
          <a:blip r:embed="rId3"/>
          <a:stretch>
            <a:fillRect/>
          </a:stretch>
        </p:blipFill>
        <p:spPr>
          <a:xfrm>
            <a:off x="5944882" y="1939812"/>
            <a:ext cx="3520380" cy="42662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43790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D20500-0821-4D17-B7E2-E60105F3AB05}"/>
              </a:ext>
            </a:extLst>
          </p:cNvPr>
          <p:cNvSpPr>
            <a:spLocks noGrp="1"/>
          </p:cNvSpPr>
          <p:nvPr>
            <p:ph type="sldNum" sz="quarter" idx="12"/>
          </p:nvPr>
        </p:nvSpPr>
        <p:spPr/>
        <p:txBody>
          <a:bodyPr/>
          <a:lstStyle/>
          <a:p>
            <a:fld id="{0D63DF01-F109-1D42-8613-A24BF6CCAD29}" type="slidenum">
              <a:rPr lang="en-US" smtClean="0"/>
              <a:pPr/>
              <a:t>8</a:t>
            </a:fld>
            <a:endParaRPr lang="en-US" dirty="0"/>
          </a:p>
        </p:txBody>
      </p:sp>
      <p:sp>
        <p:nvSpPr>
          <p:cNvPr id="5" name="Text Placeholder 3">
            <a:extLst>
              <a:ext uri="{FF2B5EF4-FFF2-40B4-BE49-F238E27FC236}">
                <a16:creationId xmlns:a16="http://schemas.microsoft.com/office/drawing/2014/main" id="{51138E29-A79B-4E97-B30C-58188B3A5273}"/>
              </a:ext>
            </a:extLst>
          </p:cNvPr>
          <p:cNvSpPr>
            <a:spLocks noGrp="1"/>
          </p:cNvSpPr>
          <p:nvPr>
            <p:ph type="body" idx="1"/>
          </p:nvPr>
        </p:nvSpPr>
        <p:spPr>
          <a:xfrm>
            <a:off x="1085850" y="679450"/>
            <a:ext cx="1390650" cy="371475"/>
          </a:xfrm>
        </p:spPr>
        <p:txBody>
          <a:bodyPr anchor="t"/>
          <a:lstStyle/>
          <a:p>
            <a:pPr marL="283196" indent="-191761"/>
            <a:r>
              <a:rPr lang="en-US" dirty="0"/>
              <a:t>Action Plan</a:t>
            </a:r>
          </a:p>
        </p:txBody>
      </p:sp>
      <p:sp>
        <p:nvSpPr>
          <p:cNvPr id="6" name="Title 1">
            <a:extLst>
              <a:ext uri="{FF2B5EF4-FFF2-40B4-BE49-F238E27FC236}">
                <a16:creationId xmlns:a16="http://schemas.microsoft.com/office/drawing/2014/main" id="{B72D0ED5-26C6-4867-87A0-D334BA4A2D9C}"/>
              </a:ext>
            </a:extLst>
          </p:cNvPr>
          <p:cNvSpPr>
            <a:spLocks noGrp="1"/>
          </p:cNvSpPr>
          <p:nvPr>
            <p:ph type="ctrTitle"/>
          </p:nvPr>
        </p:nvSpPr>
        <p:spPr>
          <a:xfrm>
            <a:off x="754139" y="999154"/>
            <a:ext cx="8575675" cy="660400"/>
          </a:xfrm>
        </p:spPr>
        <p:txBody>
          <a:bodyPr>
            <a:noAutofit/>
          </a:bodyPr>
          <a:lstStyle/>
          <a:p>
            <a:pPr algn="ctr"/>
            <a:r>
              <a:rPr lang="en-US" sz="3600" dirty="0">
                <a:latin typeface="Berthold Akzidenz Grotesk Light"/>
              </a:rPr>
              <a:t>       Central Maintenance Facility </a:t>
            </a:r>
            <a:br>
              <a:rPr lang="en-US" sz="3600" dirty="0">
                <a:latin typeface="Berthold Akzidenz Grotesk Light"/>
              </a:rPr>
            </a:br>
            <a:r>
              <a:rPr lang="en-US" sz="3600" dirty="0">
                <a:latin typeface="Berthold Akzidenz Grotesk Light"/>
              </a:rPr>
              <a:t>         Action Plan Progress</a:t>
            </a:r>
            <a:endParaRPr lang="en-US" sz="3600" dirty="0"/>
          </a:p>
        </p:txBody>
      </p:sp>
      <p:graphicFrame>
        <p:nvGraphicFramePr>
          <p:cNvPr id="7" name="Table 6">
            <a:extLst>
              <a:ext uri="{FF2B5EF4-FFF2-40B4-BE49-F238E27FC236}">
                <a16:creationId xmlns:a16="http://schemas.microsoft.com/office/drawing/2014/main" id="{9B863C2E-D625-4183-B447-834D678C1F09}"/>
              </a:ext>
            </a:extLst>
          </p:cNvPr>
          <p:cNvGraphicFramePr>
            <a:graphicFrameLocks noGrp="1"/>
          </p:cNvGraphicFramePr>
          <p:nvPr>
            <p:extLst>
              <p:ext uri="{D42A27DB-BD31-4B8C-83A1-F6EECF244321}">
                <p14:modId xmlns:p14="http://schemas.microsoft.com/office/powerpoint/2010/main" val="1274351047"/>
              </p:ext>
            </p:extLst>
          </p:nvPr>
        </p:nvGraphicFramePr>
        <p:xfrm>
          <a:off x="506938" y="1692777"/>
          <a:ext cx="9044527" cy="4827421"/>
        </p:xfrm>
        <a:graphic>
          <a:graphicData uri="http://schemas.openxmlformats.org/drawingml/2006/table">
            <a:tbl>
              <a:tblPr firstRow="1" firstCol="1" bandRow="1"/>
              <a:tblGrid>
                <a:gridCol w="3144976">
                  <a:extLst>
                    <a:ext uri="{9D8B030D-6E8A-4147-A177-3AD203B41FA5}">
                      <a16:colId xmlns:a16="http://schemas.microsoft.com/office/drawing/2014/main" val="4195297477"/>
                    </a:ext>
                  </a:extLst>
                </a:gridCol>
                <a:gridCol w="3090931">
                  <a:extLst>
                    <a:ext uri="{9D8B030D-6E8A-4147-A177-3AD203B41FA5}">
                      <a16:colId xmlns:a16="http://schemas.microsoft.com/office/drawing/2014/main" val="3722184800"/>
                    </a:ext>
                  </a:extLst>
                </a:gridCol>
                <a:gridCol w="2808620">
                  <a:extLst>
                    <a:ext uri="{9D8B030D-6E8A-4147-A177-3AD203B41FA5}">
                      <a16:colId xmlns:a16="http://schemas.microsoft.com/office/drawing/2014/main" val="3056307411"/>
                    </a:ext>
                  </a:extLst>
                </a:gridCol>
              </a:tblGrid>
              <a:tr h="812114">
                <a:tc>
                  <a:txBody>
                    <a:bodyPr/>
                    <a:lstStyle/>
                    <a:p>
                      <a:pPr marL="0" marR="0" algn="ctr">
                        <a:spcBef>
                          <a:spcPts val="300"/>
                        </a:spcBef>
                        <a:spcAft>
                          <a:spcPts val="300"/>
                        </a:spcAft>
                      </a:pPr>
                      <a:r>
                        <a:rPr lang="en-US" sz="1200" b="1" dirty="0">
                          <a:effectLst/>
                          <a:latin typeface="Arial" panose="020B0604020202020204" pitchFamily="34" charset="0"/>
                          <a:ea typeface="Arial" panose="020B0604020202020204" pitchFamily="34" charset="0"/>
                          <a:cs typeface="Arial" panose="020B0604020202020204" pitchFamily="34" charset="0"/>
                        </a:rPr>
                        <a:t>Short-term</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p>
                      <a:pPr marL="0" marR="0" algn="ctr">
                        <a:spcBef>
                          <a:spcPts val="0"/>
                        </a:spcBef>
                        <a:spcAft>
                          <a:spcPts val="300"/>
                        </a:spcAft>
                      </a:pPr>
                      <a:r>
                        <a:rPr lang="en-US" sz="1200" b="1" dirty="0">
                          <a:effectLst/>
                          <a:latin typeface="Arial" panose="020B0604020202020204" pitchFamily="34" charset="0"/>
                          <a:ea typeface="Arial" panose="020B0604020202020204" pitchFamily="34" charset="0"/>
                          <a:cs typeface="Arial" panose="020B0604020202020204" pitchFamily="34" charset="0"/>
                        </a:rPr>
                        <a:t>(0-6 months)</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DADF"/>
                    </a:solidFill>
                  </a:tcPr>
                </a:tc>
                <a:tc>
                  <a:txBody>
                    <a:bodyPr/>
                    <a:lstStyle/>
                    <a:p>
                      <a:pPr marL="0" marR="0" algn="ctr">
                        <a:spcBef>
                          <a:spcPts val="300"/>
                        </a:spcBef>
                        <a:spcAft>
                          <a:spcPts val="300"/>
                        </a:spcAft>
                      </a:pPr>
                      <a:r>
                        <a:rPr lang="en-US" sz="1200" b="1" dirty="0">
                          <a:effectLst/>
                          <a:latin typeface="Arial" panose="020B0604020202020204" pitchFamily="34" charset="0"/>
                          <a:ea typeface="Arial" panose="020B0604020202020204" pitchFamily="34" charset="0"/>
                          <a:cs typeface="Arial" panose="020B0604020202020204" pitchFamily="34" charset="0"/>
                        </a:rPr>
                        <a:t>Mid-term</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p>
                      <a:pPr marL="0" marR="0" algn="ctr">
                        <a:spcBef>
                          <a:spcPts val="0"/>
                        </a:spcBef>
                        <a:spcAft>
                          <a:spcPts val="300"/>
                        </a:spcAft>
                      </a:pPr>
                      <a:r>
                        <a:rPr lang="en-US" sz="1200" b="1" dirty="0">
                          <a:effectLst/>
                          <a:latin typeface="Arial" panose="020B0604020202020204" pitchFamily="34" charset="0"/>
                          <a:ea typeface="Arial" panose="020B0604020202020204" pitchFamily="34" charset="0"/>
                          <a:cs typeface="Arial" panose="020B0604020202020204" pitchFamily="34" charset="0"/>
                        </a:rPr>
                        <a:t>(6-18 months)</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DADF"/>
                    </a:solidFill>
                  </a:tcPr>
                </a:tc>
                <a:tc>
                  <a:txBody>
                    <a:bodyPr/>
                    <a:lstStyle/>
                    <a:p>
                      <a:pPr marL="0" marR="0" algn="ctr">
                        <a:spcBef>
                          <a:spcPts val="300"/>
                        </a:spcBef>
                        <a:spcAft>
                          <a:spcPts val="300"/>
                        </a:spcAft>
                      </a:pPr>
                      <a:r>
                        <a:rPr lang="en-US" sz="1200" b="1" dirty="0">
                          <a:effectLst/>
                          <a:latin typeface="Arial" panose="020B0604020202020204" pitchFamily="34" charset="0"/>
                          <a:ea typeface="Arial" panose="020B0604020202020204" pitchFamily="34" charset="0"/>
                          <a:cs typeface="Arial" panose="020B0604020202020204" pitchFamily="34" charset="0"/>
                        </a:rPr>
                        <a:t>Long-term</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p>
                      <a:pPr marL="0" marR="0" algn="ctr">
                        <a:spcBef>
                          <a:spcPts val="0"/>
                        </a:spcBef>
                        <a:spcAft>
                          <a:spcPts val="300"/>
                        </a:spcAft>
                      </a:pPr>
                      <a:r>
                        <a:rPr lang="en-US" sz="1200" b="1" dirty="0">
                          <a:effectLst/>
                          <a:latin typeface="Arial" panose="020B0604020202020204" pitchFamily="34" charset="0"/>
                          <a:ea typeface="Arial" panose="020B0604020202020204" pitchFamily="34" charset="0"/>
                          <a:cs typeface="Arial" panose="020B0604020202020204" pitchFamily="34" charset="0"/>
                        </a:rPr>
                        <a:t>(18+ months)</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DADF"/>
                    </a:solidFill>
                  </a:tcPr>
                </a:tc>
                <a:extLst>
                  <a:ext uri="{0D108BD9-81ED-4DB2-BD59-A6C34878D82A}">
                    <a16:rowId xmlns:a16="http://schemas.microsoft.com/office/drawing/2014/main" val="57042426"/>
                  </a:ext>
                </a:extLst>
              </a:tr>
              <a:tr h="4015307">
                <a:tc>
                  <a:txBody>
                    <a:bodyPr/>
                    <a:lstStyle/>
                    <a:p>
                      <a:pPr marL="228600" marR="0" lvl="0" indent="-228600" algn="l">
                        <a:lnSpc>
                          <a:spcPct val="115000"/>
                        </a:lnSpc>
                        <a:spcBef>
                          <a:spcPts val="600"/>
                        </a:spcBef>
                        <a:spcAft>
                          <a:spcPts val="0"/>
                        </a:spcAft>
                        <a:buFont typeface="+mj-lt"/>
                        <a:buAutoNum type="arabicPeriod"/>
                      </a:pPr>
                      <a:r>
                        <a:rPr lang="en-US" sz="1600" dirty="0">
                          <a:effectLst/>
                          <a:latin typeface="Berthold Akzidenz Grotesk"/>
                          <a:ea typeface="Arial" panose="020B0604020202020204" pitchFamily="34" charset="0"/>
                          <a:cs typeface="Arial" panose="020B0604020202020204" pitchFamily="34" charset="0"/>
                        </a:rPr>
                        <a:t>Optimize use of ground power stations (Completed) </a:t>
                      </a:r>
                      <a:endParaRPr lang="en-US" sz="1800" dirty="0">
                        <a:effectLst/>
                        <a:latin typeface="Berthold Akzidenz Grotesk"/>
                        <a:ea typeface="Arial" panose="020B0604020202020204" pitchFamily="34" charset="0"/>
                        <a:cs typeface="Times New Roman" panose="02020603050405020304" pitchFamily="18" charset="0"/>
                      </a:endParaRPr>
                    </a:p>
                    <a:p>
                      <a:pPr marL="228600" marR="0" lvl="0" indent="-228600" algn="l">
                        <a:lnSpc>
                          <a:spcPct val="115000"/>
                        </a:lnSpc>
                        <a:spcBef>
                          <a:spcPts val="600"/>
                        </a:spcBef>
                        <a:spcAft>
                          <a:spcPts val="0"/>
                        </a:spcAft>
                        <a:buFont typeface="+mj-lt"/>
                        <a:buAutoNum type="arabicPeriod"/>
                      </a:pPr>
                      <a:r>
                        <a:rPr lang="en-US" sz="1600" dirty="0">
                          <a:effectLst/>
                          <a:latin typeface="Berthold Akzidenz Grotesk"/>
                          <a:ea typeface="Arial" panose="020B0604020202020204" pitchFamily="34" charset="0"/>
                          <a:cs typeface="Arial" panose="020B0604020202020204" pitchFamily="34" charset="0"/>
                        </a:rPr>
                        <a:t>Installation of Sound Monitors (Completed) </a:t>
                      </a:r>
                      <a:endParaRPr lang="en-US" sz="1800" dirty="0">
                        <a:effectLst/>
                        <a:latin typeface="Berthold Akzidenz Grotesk"/>
                        <a:ea typeface="Arial" panose="020B0604020202020204" pitchFamily="34" charset="0"/>
                        <a:cs typeface="Times New Roman" panose="02020603050405020304" pitchFamily="18" charset="0"/>
                      </a:endParaRPr>
                    </a:p>
                    <a:p>
                      <a:pPr marL="228600" marR="0" lvl="0" indent="-228600" algn="l">
                        <a:lnSpc>
                          <a:spcPct val="115000"/>
                        </a:lnSpc>
                        <a:spcBef>
                          <a:spcPts val="600"/>
                        </a:spcBef>
                        <a:spcAft>
                          <a:spcPts val="0"/>
                        </a:spcAft>
                        <a:buFont typeface="+mj-lt"/>
                        <a:buAutoNum type="arabicPeriod"/>
                      </a:pPr>
                      <a:r>
                        <a:rPr lang="en-US" sz="1600" dirty="0">
                          <a:effectLst/>
                          <a:latin typeface="Berthold Akzidenz Grotesk"/>
                          <a:ea typeface="Arial" panose="020B0604020202020204" pitchFamily="34" charset="0"/>
                          <a:cs typeface="Arial" panose="020B0604020202020204" pitchFamily="34" charset="0"/>
                        </a:rPr>
                        <a:t>Internal Audit - </a:t>
                      </a:r>
                      <a:r>
                        <a:rPr lang="en-US" sz="1600" b="1" dirty="0">
                          <a:effectLst/>
                          <a:latin typeface="Berthold Akzidenz Grotesk"/>
                          <a:ea typeface="Arial" panose="020B0604020202020204" pitchFamily="34" charset="0"/>
                          <a:cs typeface="Arial" panose="020B0604020202020204" pitchFamily="34" charset="0"/>
                        </a:rPr>
                        <a:t>20% complete</a:t>
                      </a:r>
                      <a:endParaRPr lang="en-US" sz="1800" b="1" dirty="0">
                        <a:effectLst/>
                        <a:latin typeface="Berthold Akzidenz Grotesk"/>
                        <a:ea typeface="Arial" panose="020B0604020202020204" pitchFamily="34" charset="0"/>
                        <a:cs typeface="Times New Roman" panose="02020603050405020304" pitchFamily="18" charset="0"/>
                      </a:endParaRPr>
                    </a:p>
                    <a:p>
                      <a:pPr marL="228600" marR="0" lvl="0" indent="-228600" algn="l">
                        <a:lnSpc>
                          <a:spcPct val="115000"/>
                        </a:lnSpc>
                        <a:spcBef>
                          <a:spcPts val="600"/>
                        </a:spcBef>
                        <a:spcAft>
                          <a:spcPts val="0"/>
                        </a:spcAft>
                        <a:buFont typeface="+mj-lt"/>
                        <a:buAutoNum type="arabicPeriod"/>
                      </a:pPr>
                      <a:r>
                        <a:rPr lang="en-US" sz="1600" dirty="0">
                          <a:effectLst/>
                          <a:latin typeface="Berthold Akzidenz Grotesk"/>
                          <a:ea typeface="Arial" panose="020B0604020202020204" pitchFamily="34" charset="0"/>
                          <a:cs typeface="Arial" panose="020B0604020202020204" pitchFamily="34" charset="0"/>
                        </a:rPr>
                        <a:t>Independent New Noise Study -  </a:t>
                      </a:r>
                      <a:r>
                        <a:rPr lang="en-US" sz="1600" b="1" dirty="0">
                          <a:effectLst/>
                          <a:latin typeface="Berthold Akzidenz Grotesk"/>
                          <a:ea typeface="Arial" panose="020B0604020202020204" pitchFamily="34" charset="0"/>
                          <a:cs typeface="Arial" panose="020B0604020202020204" pitchFamily="34" charset="0"/>
                        </a:rPr>
                        <a:t>5% complete</a:t>
                      </a:r>
                      <a:endParaRPr lang="en-US" sz="1800" b="1" dirty="0">
                        <a:effectLst/>
                        <a:latin typeface="Berthold Akzidenz Grotesk"/>
                        <a:ea typeface="Arial" panose="020B0604020202020204" pitchFamily="34" charset="0"/>
                        <a:cs typeface="Times New Roman" panose="02020603050405020304" pitchFamily="18" charset="0"/>
                      </a:endParaRPr>
                    </a:p>
                    <a:p>
                      <a:pPr marL="228600" marR="0" lvl="0" indent="-228600" algn="l">
                        <a:lnSpc>
                          <a:spcPct val="115000"/>
                        </a:lnSpc>
                        <a:spcBef>
                          <a:spcPts val="600"/>
                        </a:spcBef>
                        <a:spcAft>
                          <a:spcPts val="0"/>
                        </a:spcAft>
                        <a:buFont typeface="+mj-lt"/>
                        <a:buAutoNum type="arabicPeriod"/>
                      </a:pPr>
                      <a:r>
                        <a:rPr lang="en-US" sz="1600" dirty="0">
                          <a:effectLst/>
                          <a:latin typeface="Berthold Akzidenz Grotesk"/>
                          <a:ea typeface="Arial" panose="020B0604020202020204" pitchFamily="34" charset="0"/>
                          <a:cs typeface="Arial" panose="020B0604020202020204" pitchFamily="34" charset="0"/>
                        </a:rPr>
                        <a:t>Expedite 8 Tier 4 Locomotives into service </a:t>
                      </a:r>
                      <a:endParaRPr lang="en-US" sz="1800" dirty="0">
                        <a:effectLst/>
                        <a:latin typeface="Berthold Akzidenz Grotesk"/>
                        <a:ea typeface="Arial" panose="020B0604020202020204" pitchFamily="34" charset="0"/>
                        <a:cs typeface="Times New Roman" panose="02020603050405020304" pitchFamily="18" charset="0"/>
                      </a:endParaRPr>
                    </a:p>
                    <a:p>
                      <a:pPr marL="228600" marR="0" lvl="0" indent="-228600" algn="l">
                        <a:lnSpc>
                          <a:spcPct val="115000"/>
                        </a:lnSpc>
                        <a:spcBef>
                          <a:spcPts val="600"/>
                        </a:spcBef>
                        <a:spcAft>
                          <a:spcPts val="0"/>
                        </a:spcAft>
                        <a:buFont typeface="+mj-lt"/>
                        <a:buAutoNum type="arabicPeriod"/>
                      </a:pPr>
                      <a:r>
                        <a:rPr lang="en-US" sz="1600" dirty="0">
                          <a:effectLst/>
                          <a:latin typeface="Berthold Akzidenz Grotesk"/>
                          <a:ea typeface="Arial" panose="020B0604020202020204" pitchFamily="34" charset="0"/>
                          <a:cs typeface="Arial" panose="020B0604020202020204" pitchFamily="34" charset="0"/>
                        </a:rPr>
                        <a:t>Change the Accountability Metrics of the Equipment Maintenance Contractor (Completed) </a:t>
                      </a:r>
                      <a:endParaRPr lang="en-US" sz="1800" dirty="0">
                        <a:effectLst/>
                        <a:latin typeface="Berthold Akzidenz Grotesk"/>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lvl="0" indent="-228600" algn="l">
                        <a:lnSpc>
                          <a:spcPct val="115000"/>
                        </a:lnSpc>
                        <a:spcBef>
                          <a:spcPts val="600"/>
                        </a:spcBef>
                        <a:spcAft>
                          <a:spcPts val="0"/>
                        </a:spcAft>
                        <a:buFont typeface="+mj-lt"/>
                        <a:buAutoNum type="arabicPeriod" startAt="7"/>
                      </a:pPr>
                      <a:r>
                        <a:rPr lang="en-US" sz="1600" dirty="0">
                          <a:effectLst/>
                          <a:latin typeface="Berthold Akzidenz Grotesk" panose="020B0500000000000000"/>
                          <a:ea typeface="Arial" panose="020B0604020202020204" pitchFamily="34" charset="0"/>
                          <a:cs typeface="Arial" panose="020B0604020202020204" pitchFamily="34" charset="0"/>
                        </a:rPr>
                        <a:t>Fleet Modernization Study -  </a:t>
                      </a:r>
                      <a:r>
                        <a:rPr lang="en-US" sz="1600" b="1" dirty="0">
                          <a:effectLst/>
                          <a:latin typeface="Berthold Akzidenz Grotesk" panose="020B0500000000000000"/>
                          <a:ea typeface="Arial" panose="020B0604020202020204" pitchFamily="34" charset="0"/>
                          <a:cs typeface="Arial" panose="020B0604020202020204" pitchFamily="34" charset="0"/>
                        </a:rPr>
                        <a:t>8% complete</a:t>
                      </a:r>
                      <a:endParaRPr lang="en-US" sz="1800" dirty="0">
                        <a:effectLst/>
                        <a:latin typeface="Berthold Akzidenz Grotesk" panose="020B0500000000000000"/>
                        <a:ea typeface="Arial" panose="020B0604020202020204" pitchFamily="34" charset="0"/>
                        <a:cs typeface="Times New Roman" panose="02020603050405020304" pitchFamily="18" charset="0"/>
                      </a:endParaRPr>
                    </a:p>
                    <a:p>
                      <a:pPr marL="228600" marR="0" lvl="0" indent="-228600" algn="l">
                        <a:lnSpc>
                          <a:spcPct val="115000"/>
                        </a:lnSpc>
                        <a:spcBef>
                          <a:spcPts val="1200"/>
                        </a:spcBef>
                        <a:spcAft>
                          <a:spcPts val="0"/>
                        </a:spcAft>
                        <a:buFont typeface="+mj-lt"/>
                        <a:buAutoNum type="arabicPeriod" startAt="7"/>
                      </a:pPr>
                      <a:r>
                        <a:rPr lang="en-US" sz="1600" dirty="0">
                          <a:effectLst/>
                          <a:latin typeface="Berthold Akzidenz Grotesk" panose="020B0500000000000000"/>
                          <a:ea typeface="Arial" panose="020B0604020202020204" pitchFamily="34" charset="0"/>
                          <a:cs typeface="Arial" panose="020B0604020202020204" pitchFamily="34" charset="0"/>
                        </a:rPr>
                        <a:t>CMF Modernization Study - </a:t>
                      </a:r>
                      <a:r>
                        <a:rPr lang="en-US" sz="1600" b="1" dirty="0">
                          <a:effectLst/>
                          <a:latin typeface="Berthold Akzidenz Grotesk" panose="020B0500000000000000"/>
                          <a:ea typeface="Arial" panose="020B0604020202020204" pitchFamily="34" charset="0"/>
                          <a:cs typeface="Arial" panose="020B0604020202020204" pitchFamily="34" charset="0"/>
                        </a:rPr>
                        <a:t>8% complete</a:t>
                      </a:r>
                      <a:endParaRPr lang="en-US" sz="1800" dirty="0">
                        <a:effectLst/>
                        <a:latin typeface="Berthold Akzidenz Grotesk" panose="020B0500000000000000"/>
                        <a:ea typeface="Arial" panose="020B0604020202020204" pitchFamily="34" charset="0"/>
                        <a:cs typeface="Times New Roman" panose="02020603050405020304" pitchFamily="18" charset="0"/>
                      </a:endParaRPr>
                    </a:p>
                    <a:p>
                      <a:pPr marL="228600" marR="0" lvl="0" indent="-228600" algn="l">
                        <a:lnSpc>
                          <a:spcPct val="115000"/>
                        </a:lnSpc>
                        <a:spcBef>
                          <a:spcPts val="600"/>
                        </a:spcBef>
                        <a:spcAft>
                          <a:spcPts val="0"/>
                        </a:spcAft>
                        <a:buFont typeface="+mj-lt"/>
                        <a:buAutoNum type="arabicPeriod" startAt="7"/>
                      </a:pPr>
                      <a:r>
                        <a:rPr lang="en-US" sz="1600" dirty="0">
                          <a:effectLst/>
                          <a:latin typeface="Berthold Akzidenz Grotesk" panose="020B0500000000000000"/>
                          <a:ea typeface="Arial" panose="020B0604020202020204" pitchFamily="34" charset="0"/>
                          <a:cs typeface="Arial" panose="020B0604020202020204" pitchFamily="34" charset="0"/>
                        </a:rPr>
                        <a:t>Complete deployment of 40 Tier 4 Locomotives -  </a:t>
                      </a:r>
                      <a:r>
                        <a:rPr lang="en-US" sz="1600" b="1" dirty="0">
                          <a:effectLst/>
                          <a:latin typeface="Berthold Akzidenz Grotesk" panose="020B0500000000000000"/>
                          <a:ea typeface="Arial" panose="020B0604020202020204" pitchFamily="34" charset="0"/>
                          <a:cs typeface="Arial" panose="020B0604020202020204" pitchFamily="34" charset="0"/>
                        </a:rPr>
                        <a:t>58% complete</a:t>
                      </a:r>
                      <a:endParaRPr lang="en-US" sz="1800" b="1" dirty="0">
                        <a:effectLst/>
                        <a:latin typeface="Berthold Akzidenz Grotesk" panose="020B0500000000000000"/>
                        <a:ea typeface="Arial" panose="020B0604020202020204" pitchFamily="34" charset="0"/>
                        <a:cs typeface="Times New Roman" panose="02020603050405020304" pitchFamily="18" charset="0"/>
                      </a:endParaRPr>
                    </a:p>
                    <a:p>
                      <a:pPr marL="0" marR="0" indent="0" algn="l">
                        <a:lnSpc>
                          <a:spcPct val="115000"/>
                        </a:lnSpc>
                        <a:spcBef>
                          <a:spcPts val="600"/>
                        </a:spcBef>
                        <a:spcAft>
                          <a:spcPts val="0"/>
                        </a:spcAft>
                        <a:buFont typeface="+mj-lt"/>
                        <a:buNone/>
                      </a:pP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lnSpc>
                          <a:spcPct val="115000"/>
                        </a:lnSpc>
                        <a:spcBef>
                          <a:spcPts val="600"/>
                        </a:spcBef>
                        <a:spcAft>
                          <a:spcPts val="0"/>
                        </a:spcAft>
                        <a:buFont typeface="+mj-lt"/>
                        <a:buAutoNum type="arabicPeriod" startAt="10"/>
                      </a:pPr>
                      <a:r>
                        <a:rPr lang="en-US" sz="1600" dirty="0">
                          <a:effectLst/>
                          <a:latin typeface="Berthold Akzidenz Grotesk" panose="020B0500000000000000"/>
                          <a:ea typeface="Arial" panose="020B0604020202020204" pitchFamily="34" charset="0"/>
                          <a:cs typeface="Arial" panose="020B0604020202020204" pitchFamily="34" charset="0"/>
                        </a:rPr>
                        <a:t>Work towards a Zero-Emissions Future - </a:t>
                      </a:r>
                      <a:r>
                        <a:rPr lang="en-US" sz="1600" b="1" dirty="0">
                          <a:effectLst/>
                          <a:latin typeface="Berthold Akzidenz Grotesk" panose="020B0500000000000000"/>
                          <a:ea typeface="Arial" panose="020B0604020202020204" pitchFamily="34" charset="0"/>
                          <a:cs typeface="Arial" panose="020B0604020202020204" pitchFamily="34" charset="0"/>
                        </a:rPr>
                        <a:t>6% complete</a:t>
                      </a:r>
                      <a:endParaRPr lang="en-US" sz="1800" b="1" dirty="0">
                        <a:effectLst/>
                        <a:latin typeface="Berthold Akzidenz Grotesk" panose="020B0500000000000000"/>
                        <a:ea typeface="Arial" panose="020B0604020202020204" pitchFamily="34" charset="0"/>
                        <a:cs typeface="Times New Roman" panose="02020603050405020304" pitchFamily="18" charset="0"/>
                      </a:endParaRPr>
                    </a:p>
                    <a:p>
                      <a:pPr marL="342900" marR="0" lvl="0" indent="-342900" algn="l">
                        <a:lnSpc>
                          <a:spcPct val="115000"/>
                        </a:lnSpc>
                        <a:spcBef>
                          <a:spcPts val="600"/>
                        </a:spcBef>
                        <a:spcAft>
                          <a:spcPts val="0"/>
                        </a:spcAft>
                        <a:buFont typeface="+mj-lt"/>
                        <a:buAutoNum type="arabicPeriod" startAt="10"/>
                      </a:pPr>
                      <a:r>
                        <a:rPr lang="en-US" sz="1600" dirty="0">
                          <a:effectLst/>
                          <a:latin typeface="Berthold Akzidenz Grotesk" panose="020B0500000000000000"/>
                          <a:ea typeface="Arial" panose="020B0604020202020204" pitchFamily="34" charset="0"/>
                          <a:cs typeface="Arial" panose="020B0604020202020204" pitchFamily="34" charset="0"/>
                        </a:rPr>
                        <a:t>New contracting approach system-wide goes in effect with new accountability metrics. – </a:t>
                      </a:r>
                      <a:r>
                        <a:rPr lang="en-US" sz="1600" b="1" dirty="0">
                          <a:effectLst/>
                          <a:latin typeface="Berthold Akzidenz Grotesk" panose="020B0500000000000000"/>
                          <a:ea typeface="Arial" panose="020B0604020202020204" pitchFamily="34" charset="0"/>
                          <a:cs typeface="Arial" panose="020B0604020202020204" pitchFamily="34" charset="0"/>
                        </a:rPr>
                        <a:t>30% complete</a:t>
                      </a:r>
                      <a:endParaRPr lang="en-US" sz="1800" dirty="0">
                        <a:effectLst/>
                        <a:latin typeface="Berthold Akzidenz Grotesk" panose="020B0500000000000000"/>
                        <a:ea typeface="Arial" panose="020B0604020202020204" pitchFamily="34" charset="0"/>
                        <a:cs typeface="Times New Roman" panose="02020603050405020304" pitchFamily="18" charset="0"/>
                      </a:endParaRPr>
                    </a:p>
                    <a:p>
                      <a:pPr marL="457200" marR="0" algn="ctr">
                        <a:lnSpc>
                          <a:spcPct val="115000"/>
                        </a:lnSpc>
                        <a:spcBef>
                          <a:spcPts val="600"/>
                        </a:spcBef>
                        <a:spcAft>
                          <a:spcPts val="0"/>
                        </a:spcAft>
                      </a:pPr>
                      <a:r>
                        <a:rPr lang="en-US" sz="1200" b="1" dirty="0">
                          <a:effectLst/>
                          <a:latin typeface="Arial" panose="020B0604020202020204" pitchFamily="34" charset="0"/>
                          <a:ea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0916782"/>
                  </a:ext>
                </a:extLst>
              </a:tr>
            </a:tbl>
          </a:graphicData>
        </a:graphic>
      </p:graphicFrame>
      <p:graphicFrame>
        <p:nvGraphicFramePr>
          <p:cNvPr id="8" name="Table 7">
            <a:extLst>
              <a:ext uri="{FF2B5EF4-FFF2-40B4-BE49-F238E27FC236}">
                <a16:creationId xmlns:a16="http://schemas.microsoft.com/office/drawing/2014/main" id="{E785E7BC-81E0-40BE-9C87-71B8FDD5E0EF}"/>
              </a:ext>
            </a:extLst>
          </p:cNvPr>
          <p:cNvGraphicFramePr>
            <a:graphicFrameLocks noGrp="1"/>
          </p:cNvGraphicFramePr>
          <p:nvPr>
            <p:extLst>
              <p:ext uri="{D42A27DB-BD31-4B8C-83A1-F6EECF244321}">
                <p14:modId xmlns:p14="http://schemas.microsoft.com/office/powerpoint/2010/main" val="1376245171"/>
              </p:ext>
            </p:extLst>
          </p:nvPr>
        </p:nvGraphicFramePr>
        <p:xfrm>
          <a:off x="506938" y="1692777"/>
          <a:ext cx="9044527" cy="4827421"/>
        </p:xfrm>
        <a:graphic>
          <a:graphicData uri="http://schemas.openxmlformats.org/drawingml/2006/table">
            <a:tbl>
              <a:tblPr firstRow="1" firstCol="1" bandRow="1"/>
              <a:tblGrid>
                <a:gridCol w="3144976">
                  <a:extLst>
                    <a:ext uri="{9D8B030D-6E8A-4147-A177-3AD203B41FA5}">
                      <a16:colId xmlns:a16="http://schemas.microsoft.com/office/drawing/2014/main" val="4195297477"/>
                    </a:ext>
                  </a:extLst>
                </a:gridCol>
                <a:gridCol w="3090931">
                  <a:extLst>
                    <a:ext uri="{9D8B030D-6E8A-4147-A177-3AD203B41FA5}">
                      <a16:colId xmlns:a16="http://schemas.microsoft.com/office/drawing/2014/main" val="3722184800"/>
                    </a:ext>
                  </a:extLst>
                </a:gridCol>
                <a:gridCol w="2808620">
                  <a:extLst>
                    <a:ext uri="{9D8B030D-6E8A-4147-A177-3AD203B41FA5}">
                      <a16:colId xmlns:a16="http://schemas.microsoft.com/office/drawing/2014/main" val="3056307411"/>
                    </a:ext>
                  </a:extLst>
                </a:gridCol>
              </a:tblGrid>
              <a:tr h="812114">
                <a:tc>
                  <a:txBody>
                    <a:bodyPr/>
                    <a:lstStyle/>
                    <a:p>
                      <a:pPr marL="0" marR="0" algn="ctr">
                        <a:spcBef>
                          <a:spcPts val="300"/>
                        </a:spcBef>
                        <a:spcAft>
                          <a:spcPts val="300"/>
                        </a:spcAft>
                      </a:pPr>
                      <a:r>
                        <a:rPr lang="en-US" sz="1200" b="1" dirty="0">
                          <a:effectLst/>
                          <a:latin typeface="Arial" panose="020B0604020202020204" pitchFamily="34" charset="0"/>
                          <a:ea typeface="Arial" panose="020B0604020202020204" pitchFamily="34" charset="0"/>
                          <a:cs typeface="Arial" panose="020B0604020202020204" pitchFamily="34" charset="0"/>
                        </a:rPr>
                        <a:t>Short-term</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p>
                      <a:pPr marL="0" marR="0" algn="ctr">
                        <a:spcBef>
                          <a:spcPts val="0"/>
                        </a:spcBef>
                        <a:spcAft>
                          <a:spcPts val="300"/>
                        </a:spcAft>
                      </a:pPr>
                      <a:r>
                        <a:rPr lang="en-US" sz="1200" b="1" dirty="0">
                          <a:effectLst/>
                          <a:latin typeface="Arial" panose="020B0604020202020204" pitchFamily="34" charset="0"/>
                          <a:ea typeface="Arial" panose="020B0604020202020204" pitchFamily="34" charset="0"/>
                          <a:cs typeface="Arial" panose="020B0604020202020204" pitchFamily="34" charset="0"/>
                        </a:rPr>
                        <a:t>(0-6 months)</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DADF"/>
                    </a:solidFill>
                  </a:tcPr>
                </a:tc>
                <a:tc>
                  <a:txBody>
                    <a:bodyPr/>
                    <a:lstStyle/>
                    <a:p>
                      <a:pPr marL="0" marR="0" algn="ctr">
                        <a:spcBef>
                          <a:spcPts val="300"/>
                        </a:spcBef>
                        <a:spcAft>
                          <a:spcPts val="300"/>
                        </a:spcAft>
                      </a:pPr>
                      <a:r>
                        <a:rPr lang="en-US" sz="1200" b="1" dirty="0">
                          <a:effectLst/>
                          <a:latin typeface="Arial" panose="020B0604020202020204" pitchFamily="34" charset="0"/>
                          <a:ea typeface="Arial" panose="020B0604020202020204" pitchFamily="34" charset="0"/>
                          <a:cs typeface="Arial" panose="020B0604020202020204" pitchFamily="34" charset="0"/>
                        </a:rPr>
                        <a:t>Mid-term</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p>
                      <a:pPr marL="0" marR="0" algn="ctr">
                        <a:spcBef>
                          <a:spcPts val="0"/>
                        </a:spcBef>
                        <a:spcAft>
                          <a:spcPts val="300"/>
                        </a:spcAft>
                      </a:pPr>
                      <a:r>
                        <a:rPr lang="en-US" sz="1200" b="1" dirty="0">
                          <a:effectLst/>
                          <a:latin typeface="Arial" panose="020B0604020202020204" pitchFamily="34" charset="0"/>
                          <a:ea typeface="Arial" panose="020B0604020202020204" pitchFamily="34" charset="0"/>
                          <a:cs typeface="Arial" panose="020B0604020202020204" pitchFamily="34" charset="0"/>
                        </a:rPr>
                        <a:t>(6-18 months)</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DADF"/>
                    </a:solidFill>
                  </a:tcPr>
                </a:tc>
                <a:tc>
                  <a:txBody>
                    <a:bodyPr/>
                    <a:lstStyle/>
                    <a:p>
                      <a:pPr marL="0" marR="0" algn="ctr">
                        <a:spcBef>
                          <a:spcPts val="300"/>
                        </a:spcBef>
                        <a:spcAft>
                          <a:spcPts val="300"/>
                        </a:spcAft>
                      </a:pPr>
                      <a:r>
                        <a:rPr lang="en-US" sz="1200" b="1" dirty="0">
                          <a:effectLst/>
                          <a:latin typeface="Arial" panose="020B0604020202020204" pitchFamily="34" charset="0"/>
                          <a:ea typeface="Arial" panose="020B0604020202020204" pitchFamily="34" charset="0"/>
                          <a:cs typeface="Arial" panose="020B0604020202020204" pitchFamily="34" charset="0"/>
                        </a:rPr>
                        <a:t>Long-term</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p>
                      <a:pPr marL="0" marR="0" algn="ctr">
                        <a:spcBef>
                          <a:spcPts val="0"/>
                        </a:spcBef>
                        <a:spcAft>
                          <a:spcPts val="300"/>
                        </a:spcAft>
                      </a:pPr>
                      <a:r>
                        <a:rPr lang="en-US" sz="1200" b="1" dirty="0">
                          <a:effectLst/>
                          <a:latin typeface="Arial" panose="020B0604020202020204" pitchFamily="34" charset="0"/>
                          <a:ea typeface="Arial" panose="020B0604020202020204" pitchFamily="34" charset="0"/>
                          <a:cs typeface="Arial" panose="020B0604020202020204" pitchFamily="34" charset="0"/>
                        </a:rPr>
                        <a:t>(18+ months)</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DADF"/>
                    </a:solidFill>
                  </a:tcPr>
                </a:tc>
                <a:extLst>
                  <a:ext uri="{0D108BD9-81ED-4DB2-BD59-A6C34878D82A}">
                    <a16:rowId xmlns:a16="http://schemas.microsoft.com/office/drawing/2014/main" val="57042426"/>
                  </a:ext>
                </a:extLst>
              </a:tr>
              <a:tr h="4015307">
                <a:tc>
                  <a:txBody>
                    <a:bodyPr/>
                    <a:lstStyle/>
                    <a:p>
                      <a:pPr marL="228600" marR="0" lvl="0" indent="-228600" algn="l">
                        <a:lnSpc>
                          <a:spcPct val="115000"/>
                        </a:lnSpc>
                        <a:spcBef>
                          <a:spcPts val="600"/>
                        </a:spcBef>
                        <a:spcAft>
                          <a:spcPts val="0"/>
                        </a:spcAft>
                        <a:buFont typeface="+mj-lt"/>
                        <a:buAutoNum type="arabicPeriod"/>
                      </a:pPr>
                      <a:r>
                        <a:rPr lang="en-US" sz="1600" dirty="0">
                          <a:effectLst/>
                          <a:latin typeface="Berthold Akzidenz Grotesk"/>
                          <a:ea typeface="Arial" panose="020B0604020202020204" pitchFamily="34" charset="0"/>
                          <a:cs typeface="Arial" panose="020B0604020202020204" pitchFamily="34" charset="0"/>
                        </a:rPr>
                        <a:t>Optimize use of ground power stations (Completed) </a:t>
                      </a:r>
                      <a:endParaRPr lang="en-US" sz="1800" dirty="0">
                        <a:effectLst/>
                        <a:latin typeface="Berthold Akzidenz Grotesk"/>
                        <a:ea typeface="Arial" panose="020B0604020202020204" pitchFamily="34" charset="0"/>
                        <a:cs typeface="Times New Roman" panose="02020603050405020304" pitchFamily="18" charset="0"/>
                      </a:endParaRPr>
                    </a:p>
                    <a:p>
                      <a:pPr marL="228600" marR="0" lvl="0" indent="-228600" algn="l">
                        <a:lnSpc>
                          <a:spcPct val="115000"/>
                        </a:lnSpc>
                        <a:spcBef>
                          <a:spcPts val="600"/>
                        </a:spcBef>
                        <a:spcAft>
                          <a:spcPts val="0"/>
                        </a:spcAft>
                        <a:buFont typeface="+mj-lt"/>
                        <a:buAutoNum type="arabicPeriod"/>
                      </a:pPr>
                      <a:r>
                        <a:rPr lang="en-US" sz="1600" dirty="0">
                          <a:effectLst/>
                          <a:latin typeface="Berthold Akzidenz Grotesk"/>
                          <a:ea typeface="Arial" panose="020B0604020202020204" pitchFamily="34" charset="0"/>
                          <a:cs typeface="Arial" panose="020B0604020202020204" pitchFamily="34" charset="0"/>
                        </a:rPr>
                        <a:t>Installation of Sound Monitors (Completed) </a:t>
                      </a:r>
                      <a:endParaRPr lang="en-US" sz="1800" dirty="0">
                        <a:effectLst/>
                        <a:latin typeface="Berthold Akzidenz Grotesk"/>
                        <a:ea typeface="Arial" panose="020B0604020202020204" pitchFamily="34" charset="0"/>
                        <a:cs typeface="Times New Roman" panose="02020603050405020304" pitchFamily="18" charset="0"/>
                      </a:endParaRPr>
                    </a:p>
                    <a:p>
                      <a:pPr marL="228600" marR="0" lvl="0" indent="-228600" algn="l">
                        <a:lnSpc>
                          <a:spcPct val="115000"/>
                        </a:lnSpc>
                        <a:spcBef>
                          <a:spcPts val="600"/>
                        </a:spcBef>
                        <a:spcAft>
                          <a:spcPts val="0"/>
                        </a:spcAft>
                        <a:buFont typeface="+mj-lt"/>
                        <a:buAutoNum type="arabicPeriod"/>
                      </a:pPr>
                      <a:r>
                        <a:rPr lang="en-US" sz="1600" dirty="0">
                          <a:effectLst/>
                          <a:latin typeface="Berthold Akzidenz Grotesk"/>
                          <a:ea typeface="Arial" panose="020B0604020202020204" pitchFamily="34" charset="0"/>
                          <a:cs typeface="Arial" panose="020B0604020202020204" pitchFamily="34" charset="0"/>
                        </a:rPr>
                        <a:t>Internal Audit - </a:t>
                      </a:r>
                      <a:r>
                        <a:rPr lang="en-US" sz="1600" b="1" dirty="0">
                          <a:effectLst/>
                          <a:latin typeface="Berthold Akzidenz Grotesk"/>
                          <a:ea typeface="Arial" panose="020B0604020202020204" pitchFamily="34" charset="0"/>
                          <a:cs typeface="Arial" panose="020B0604020202020204" pitchFamily="34" charset="0"/>
                        </a:rPr>
                        <a:t>20% complete</a:t>
                      </a:r>
                      <a:endParaRPr lang="en-US" sz="1800" b="1" dirty="0">
                        <a:effectLst/>
                        <a:latin typeface="Berthold Akzidenz Grotesk"/>
                        <a:ea typeface="Arial" panose="020B0604020202020204" pitchFamily="34" charset="0"/>
                        <a:cs typeface="Times New Roman" panose="02020603050405020304" pitchFamily="18" charset="0"/>
                      </a:endParaRPr>
                    </a:p>
                    <a:p>
                      <a:pPr marL="228600" marR="0" lvl="0" indent="-228600" algn="l">
                        <a:lnSpc>
                          <a:spcPct val="115000"/>
                        </a:lnSpc>
                        <a:spcBef>
                          <a:spcPts val="600"/>
                        </a:spcBef>
                        <a:spcAft>
                          <a:spcPts val="0"/>
                        </a:spcAft>
                        <a:buFont typeface="+mj-lt"/>
                        <a:buAutoNum type="arabicPeriod"/>
                      </a:pPr>
                      <a:r>
                        <a:rPr lang="en-US" sz="1600" dirty="0">
                          <a:effectLst/>
                          <a:latin typeface="Berthold Akzidenz Grotesk"/>
                          <a:ea typeface="Arial" panose="020B0604020202020204" pitchFamily="34" charset="0"/>
                          <a:cs typeface="Arial" panose="020B0604020202020204" pitchFamily="34" charset="0"/>
                        </a:rPr>
                        <a:t>Independent New Noise Study -  </a:t>
                      </a:r>
                      <a:r>
                        <a:rPr lang="en-US" sz="1600" b="1" dirty="0">
                          <a:effectLst/>
                          <a:latin typeface="Berthold Akzidenz Grotesk"/>
                          <a:ea typeface="Arial" panose="020B0604020202020204" pitchFamily="34" charset="0"/>
                          <a:cs typeface="Arial" panose="020B0604020202020204" pitchFamily="34" charset="0"/>
                        </a:rPr>
                        <a:t>5% complete</a:t>
                      </a:r>
                      <a:endParaRPr lang="en-US" sz="1800" b="1" dirty="0">
                        <a:effectLst/>
                        <a:latin typeface="Berthold Akzidenz Grotesk"/>
                        <a:ea typeface="Arial" panose="020B0604020202020204" pitchFamily="34" charset="0"/>
                        <a:cs typeface="Times New Roman" panose="02020603050405020304" pitchFamily="18" charset="0"/>
                      </a:endParaRPr>
                    </a:p>
                    <a:p>
                      <a:pPr marL="228600" marR="0" lvl="0" indent="-228600" algn="l">
                        <a:lnSpc>
                          <a:spcPct val="115000"/>
                        </a:lnSpc>
                        <a:spcBef>
                          <a:spcPts val="600"/>
                        </a:spcBef>
                        <a:spcAft>
                          <a:spcPts val="0"/>
                        </a:spcAft>
                        <a:buFont typeface="+mj-lt"/>
                        <a:buAutoNum type="arabicPeriod"/>
                      </a:pPr>
                      <a:r>
                        <a:rPr lang="en-US" sz="1600" dirty="0">
                          <a:effectLst/>
                          <a:latin typeface="Berthold Akzidenz Grotesk"/>
                          <a:ea typeface="Arial" panose="020B0604020202020204" pitchFamily="34" charset="0"/>
                          <a:cs typeface="Arial" panose="020B0604020202020204" pitchFamily="34" charset="0"/>
                        </a:rPr>
                        <a:t>Expedite 8 Tier 4 Locomotives into service </a:t>
                      </a:r>
                      <a:endParaRPr lang="en-US" sz="1800" dirty="0">
                        <a:effectLst/>
                        <a:latin typeface="Berthold Akzidenz Grotesk"/>
                        <a:ea typeface="Arial" panose="020B0604020202020204" pitchFamily="34" charset="0"/>
                        <a:cs typeface="Times New Roman" panose="02020603050405020304" pitchFamily="18" charset="0"/>
                      </a:endParaRPr>
                    </a:p>
                    <a:p>
                      <a:pPr marL="228600" marR="0" lvl="0" indent="-228600" algn="l">
                        <a:lnSpc>
                          <a:spcPct val="115000"/>
                        </a:lnSpc>
                        <a:spcBef>
                          <a:spcPts val="600"/>
                        </a:spcBef>
                        <a:spcAft>
                          <a:spcPts val="0"/>
                        </a:spcAft>
                        <a:buFont typeface="+mj-lt"/>
                        <a:buAutoNum type="arabicPeriod"/>
                      </a:pPr>
                      <a:r>
                        <a:rPr lang="en-US" sz="1600" dirty="0">
                          <a:effectLst/>
                          <a:latin typeface="Berthold Akzidenz Grotesk"/>
                          <a:ea typeface="Arial" panose="020B0604020202020204" pitchFamily="34" charset="0"/>
                          <a:cs typeface="Arial" panose="020B0604020202020204" pitchFamily="34" charset="0"/>
                        </a:rPr>
                        <a:t>Change the Accountability Metrics of the Equipment Maintenance Contractor (Completed) </a:t>
                      </a:r>
                      <a:endParaRPr lang="en-US" sz="1800" dirty="0">
                        <a:effectLst/>
                        <a:latin typeface="Berthold Akzidenz Grotesk"/>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lvl="0" indent="-228600" algn="l">
                        <a:lnSpc>
                          <a:spcPct val="115000"/>
                        </a:lnSpc>
                        <a:spcBef>
                          <a:spcPts val="600"/>
                        </a:spcBef>
                        <a:spcAft>
                          <a:spcPts val="0"/>
                        </a:spcAft>
                        <a:buFont typeface="+mj-lt"/>
                        <a:buAutoNum type="arabicPeriod" startAt="7"/>
                      </a:pPr>
                      <a:r>
                        <a:rPr lang="en-US" sz="1600" dirty="0">
                          <a:effectLst/>
                          <a:latin typeface="Berthold Akzidenz Grotesk" panose="020B0500000000000000"/>
                          <a:ea typeface="Arial" panose="020B0604020202020204" pitchFamily="34" charset="0"/>
                          <a:cs typeface="Arial" panose="020B0604020202020204" pitchFamily="34" charset="0"/>
                        </a:rPr>
                        <a:t>Fleet Modernization Study -  </a:t>
                      </a:r>
                      <a:r>
                        <a:rPr lang="en-US" sz="1600" b="1" dirty="0">
                          <a:effectLst/>
                          <a:latin typeface="Berthold Akzidenz Grotesk" panose="020B0500000000000000"/>
                          <a:ea typeface="Arial" panose="020B0604020202020204" pitchFamily="34" charset="0"/>
                          <a:cs typeface="Arial" panose="020B0604020202020204" pitchFamily="34" charset="0"/>
                        </a:rPr>
                        <a:t>8% complete</a:t>
                      </a:r>
                      <a:endParaRPr lang="en-US" sz="1800" dirty="0">
                        <a:effectLst/>
                        <a:latin typeface="Berthold Akzidenz Grotesk" panose="020B0500000000000000"/>
                        <a:ea typeface="Arial" panose="020B0604020202020204" pitchFamily="34" charset="0"/>
                        <a:cs typeface="Times New Roman" panose="02020603050405020304" pitchFamily="18" charset="0"/>
                      </a:endParaRPr>
                    </a:p>
                    <a:p>
                      <a:pPr marL="228600" marR="0" lvl="0" indent="-228600" algn="l">
                        <a:lnSpc>
                          <a:spcPct val="115000"/>
                        </a:lnSpc>
                        <a:spcBef>
                          <a:spcPts val="1200"/>
                        </a:spcBef>
                        <a:spcAft>
                          <a:spcPts val="0"/>
                        </a:spcAft>
                        <a:buFont typeface="+mj-lt"/>
                        <a:buAutoNum type="arabicPeriod" startAt="7"/>
                      </a:pPr>
                      <a:r>
                        <a:rPr lang="en-US" sz="1600" dirty="0">
                          <a:effectLst/>
                          <a:latin typeface="Berthold Akzidenz Grotesk" panose="020B0500000000000000"/>
                          <a:ea typeface="Arial" panose="020B0604020202020204" pitchFamily="34" charset="0"/>
                          <a:cs typeface="Arial" panose="020B0604020202020204" pitchFamily="34" charset="0"/>
                        </a:rPr>
                        <a:t>CMF Modernization Study - </a:t>
                      </a:r>
                      <a:r>
                        <a:rPr lang="en-US" sz="1600" b="1" dirty="0">
                          <a:effectLst/>
                          <a:latin typeface="Berthold Akzidenz Grotesk" panose="020B0500000000000000"/>
                          <a:ea typeface="Arial" panose="020B0604020202020204" pitchFamily="34" charset="0"/>
                          <a:cs typeface="Arial" panose="020B0604020202020204" pitchFamily="34" charset="0"/>
                        </a:rPr>
                        <a:t>8% complete</a:t>
                      </a:r>
                      <a:endParaRPr lang="en-US" sz="1800" dirty="0">
                        <a:effectLst/>
                        <a:latin typeface="Berthold Akzidenz Grotesk" panose="020B0500000000000000"/>
                        <a:ea typeface="Arial" panose="020B0604020202020204" pitchFamily="34" charset="0"/>
                        <a:cs typeface="Times New Roman" panose="02020603050405020304" pitchFamily="18" charset="0"/>
                      </a:endParaRPr>
                    </a:p>
                    <a:p>
                      <a:pPr marL="228600" marR="0" lvl="0" indent="-228600" algn="l">
                        <a:lnSpc>
                          <a:spcPct val="115000"/>
                        </a:lnSpc>
                        <a:spcBef>
                          <a:spcPts val="600"/>
                        </a:spcBef>
                        <a:spcAft>
                          <a:spcPts val="0"/>
                        </a:spcAft>
                        <a:buFont typeface="+mj-lt"/>
                        <a:buAutoNum type="arabicPeriod" startAt="7"/>
                      </a:pPr>
                      <a:r>
                        <a:rPr lang="en-US" sz="1600" dirty="0">
                          <a:effectLst/>
                          <a:latin typeface="Berthold Akzidenz Grotesk" panose="020B0500000000000000"/>
                          <a:ea typeface="Arial" panose="020B0604020202020204" pitchFamily="34" charset="0"/>
                          <a:cs typeface="Arial" panose="020B0604020202020204" pitchFamily="34" charset="0"/>
                        </a:rPr>
                        <a:t>Complete deployment of 40 Tier 4 Locomotives -  </a:t>
                      </a:r>
                      <a:r>
                        <a:rPr lang="en-US" sz="1600" b="1" dirty="0">
                          <a:effectLst/>
                          <a:latin typeface="Berthold Akzidenz Grotesk" panose="020B0500000000000000"/>
                          <a:ea typeface="Arial" panose="020B0604020202020204" pitchFamily="34" charset="0"/>
                          <a:cs typeface="Arial" panose="020B0604020202020204" pitchFamily="34" charset="0"/>
                        </a:rPr>
                        <a:t>58% complete</a:t>
                      </a:r>
                      <a:endParaRPr lang="en-US" sz="1800" b="1" dirty="0">
                        <a:effectLst/>
                        <a:latin typeface="Berthold Akzidenz Grotesk" panose="020B0500000000000000"/>
                        <a:ea typeface="Arial" panose="020B0604020202020204" pitchFamily="34" charset="0"/>
                        <a:cs typeface="Times New Roman" panose="02020603050405020304" pitchFamily="18" charset="0"/>
                      </a:endParaRPr>
                    </a:p>
                    <a:p>
                      <a:pPr marL="0" marR="0" indent="0" algn="l">
                        <a:lnSpc>
                          <a:spcPct val="115000"/>
                        </a:lnSpc>
                        <a:spcBef>
                          <a:spcPts val="600"/>
                        </a:spcBef>
                        <a:spcAft>
                          <a:spcPts val="0"/>
                        </a:spcAft>
                        <a:buFont typeface="+mj-lt"/>
                        <a:buNone/>
                      </a:pP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lnSpc>
                          <a:spcPct val="115000"/>
                        </a:lnSpc>
                        <a:spcBef>
                          <a:spcPts val="600"/>
                        </a:spcBef>
                        <a:spcAft>
                          <a:spcPts val="0"/>
                        </a:spcAft>
                        <a:buFont typeface="+mj-lt"/>
                        <a:buAutoNum type="arabicPeriod" startAt="10"/>
                      </a:pPr>
                      <a:r>
                        <a:rPr lang="en-US" sz="1600" dirty="0">
                          <a:effectLst/>
                          <a:latin typeface="Berthold Akzidenz Grotesk" panose="020B0500000000000000"/>
                          <a:ea typeface="Arial" panose="020B0604020202020204" pitchFamily="34" charset="0"/>
                          <a:cs typeface="Arial" panose="020B0604020202020204" pitchFamily="34" charset="0"/>
                        </a:rPr>
                        <a:t>Work towards a Zero-Emissions Future - </a:t>
                      </a:r>
                      <a:r>
                        <a:rPr lang="en-US" sz="1600" b="1" dirty="0">
                          <a:effectLst/>
                          <a:latin typeface="Berthold Akzidenz Grotesk" panose="020B0500000000000000"/>
                          <a:ea typeface="Arial" panose="020B0604020202020204" pitchFamily="34" charset="0"/>
                          <a:cs typeface="Arial" panose="020B0604020202020204" pitchFamily="34" charset="0"/>
                        </a:rPr>
                        <a:t>6% complete</a:t>
                      </a:r>
                      <a:endParaRPr lang="en-US" sz="1800" b="1" dirty="0">
                        <a:effectLst/>
                        <a:latin typeface="Berthold Akzidenz Grotesk" panose="020B0500000000000000"/>
                        <a:ea typeface="Arial" panose="020B0604020202020204" pitchFamily="34" charset="0"/>
                        <a:cs typeface="Times New Roman" panose="02020603050405020304" pitchFamily="18" charset="0"/>
                      </a:endParaRPr>
                    </a:p>
                    <a:p>
                      <a:pPr marL="342900" marR="0" lvl="0" indent="-342900" algn="l">
                        <a:lnSpc>
                          <a:spcPct val="115000"/>
                        </a:lnSpc>
                        <a:spcBef>
                          <a:spcPts val="600"/>
                        </a:spcBef>
                        <a:spcAft>
                          <a:spcPts val="0"/>
                        </a:spcAft>
                        <a:buFont typeface="+mj-lt"/>
                        <a:buAutoNum type="arabicPeriod" startAt="10"/>
                      </a:pPr>
                      <a:r>
                        <a:rPr lang="en-US" sz="1600" dirty="0">
                          <a:effectLst/>
                          <a:latin typeface="Berthold Akzidenz Grotesk" panose="020B0500000000000000"/>
                          <a:ea typeface="Arial" panose="020B0604020202020204" pitchFamily="34" charset="0"/>
                          <a:cs typeface="Arial" panose="020B0604020202020204" pitchFamily="34" charset="0"/>
                        </a:rPr>
                        <a:t>New contracting approach system-wide goes in effect with new accountability metrics. – </a:t>
                      </a:r>
                      <a:r>
                        <a:rPr lang="en-US" sz="1600" b="1" dirty="0">
                          <a:effectLst/>
                          <a:latin typeface="Berthold Akzidenz Grotesk" panose="020B0500000000000000"/>
                          <a:ea typeface="Arial" panose="020B0604020202020204" pitchFamily="34" charset="0"/>
                          <a:cs typeface="Arial" panose="020B0604020202020204" pitchFamily="34" charset="0"/>
                        </a:rPr>
                        <a:t>30% complete</a:t>
                      </a:r>
                      <a:endParaRPr lang="en-US" sz="1800" dirty="0">
                        <a:effectLst/>
                        <a:latin typeface="Berthold Akzidenz Grotesk" panose="020B0500000000000000"/>
                        <a:ea typeface="Arial" panose="020B0604020202020204" pitchFamily="34" charset="0"/>
                        <a:cs typeface="Times New Roman" panose="02020603050405020304" pitchFamily="18" charset="0"/>
                      </a:endParaRPr>
                    </a:p>
                    <a:p>
                      <a:pPr marL="457200" marR="0" algn="ctr">
                        <a:lnSpc>
                          <a:spcPct val="115000"/>
                        </a:lnSpc>
                        <a:spcBef>
                          <a:spcPts val="600"/>
                        </a:spcBef>
                        <a:spcAft>
                          <a:spcPts val="0"/>
                        </a:spcAft>
                      </a:pPr>
                      <a:r>
                        <a:rPr lang="en-US" sz="1200" b="1" dirty="0">
                          <a:effectLst/>
                          <a:latin typeface="Arial" panose="020B0604020202020204" pitchFamily="34" charset="0"/>
                          <a:ea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0916782"/>
                  </a:ext>
                </a:extLst>
              </a:tr>
            </a:tbl>
          </a:graphicData>
        </a:graphic>
      </p:graphicFrame>
      <p:pic>
        <p:nvPicPr>
          <p:cNvPr id="9" name="Picture 8">
            <a:extLst>
              <a:ext uri="{FF2B5EF4-FFF2-40B4-BE49-F238E27FC236}">
                <a16:creationId xmlns:a16="http://schemas.microsoft.com/office/drawing/2014/main" id="{AAD614B9-7D10-4358-A805-8334310419D9}"/>
              </a:ext>
            </a:extLst>
          </p:cNvPr>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53045" y="2742097"/>
            <a:ext cx="392854" cy="326432"/>
          </a:xfrm>
          <a:prstGeom prst="rect">
            <a:avLst/>
          </a:prstGeom>
        </p:spPr>
      </p:pic>
      <p:pic>
        <p:nvPicPr>
          <p:cNvPr id="10" name="Picture 9">
            <a:extLst>
              <a:ext uri="{FF2B5EF4-FFF2-40B4-BE49-F238E27FC236}">
                <a16:creationId xmlns:a16="http://schemas.microsoft.com/office/drawing/2014/main" id="{DF8A2778-FB4F-4F9D-8F2F-1E3E19B8F4D3}"/>
              </a:ext>
            </a:extLst>
          </p:cNvPr>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08182" y="3366800"/>
            <a:ext cx="392854" cy="326432"/>
          </a:xfrm>
          <a:prstGeom prst="rect">
            <a:avLst/>
          </a:prstGeom>
        </p:spPr>
      </p:pic>
      <p:pic>
        <p:nvPicPr>
          <p:cNvPr id="11" name="Picture 10" descr="A picture containing metalware&#10;&#10;Description generated with very high confidence">
            <a:extLst>
              <a:ext uri="{FF2B5EF4-FFF2-40B4-BE49-F238E27FC236}">
                <a16:creationId xmlns:a16="http://schemas.microsoft.com/office/drawing/2014/main" id="{B6226856-986C-44B4-BD0A-D92E6DFFC51E}"/>
              </a:ext>
            </a:extLst>
          </p:cNvPr>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87235" y="5024921"/>
            <a:ext cx="392854" cy="326432"/>
          </a:xfrm>
          <a:prstGeom prst="rect">
            <a:avLst/>
          </a:prstGeom>
        </p:spPr>
      </p:pic>
      <p:pic>
        <p:nvPicPr>
          <p:cNvPr id="12" name="Picture 11" descr="A picture containing metalware&#10;&#10;Description generated with very high confidence">
            <a:extLst>
              <a:ext uri="{FF2B5EF4-FFF2-40B4-BE49-F238E27FC236}">
                <a16:creationId xmlns:a16="http://schemas.microsoft.com/office/drawing/2014/main" id="{248D7E35-CDC9-4ABC-8D81-473F1D447FB8}"/>
              </a:ext>
            </a:extLst>
          </p:cNvPr>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29838" y="6166776"/>
            <a:ext cx="349542" cy="326432"/>
          </a:xfrm>
          <a:prstGeom prst="rect">
            <a:avLst/>
          </a:prstGeom>
        </p:spPr>
      </p:pic>
    </p:spTree>
    <p:extLst>
      <p:ext uri="{BB962C8B-B14F-4D97-AF65-F5344CB8AC3E}">
        <p14:creationId xmlns:p14="http://schemas.microsoft.com/office/powerpoint/2010/main" val="1230005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E0279D-3449-4B09-8529-B592F263EDE3}"/>
              </a:ext>
            </a:extLst>
          </p:cNvPr>
          <p:cNvSpPr>
            <a:spLocks noGrp="1"/>
          </p:cNvSpPr>
          <p:nvPr>
            <p:ph type="sldNum" sz="quarter" idx="12"/>
          </p:nvPr>
        </p:nvSpPr>
        <p:spPr/>
        <p:txBody>
          <a:bodyPr/>
          <a:lstStyle/>
          <a:p>
            <a:fld id="{0D63DF01-F109-1D42-8613-A24BF6CCAD29}" type="slidenum">
              <a:rPr lang="en-US" smtClean="0"/>
              <a:pPr/>
              <a:t>9</a:t>
            </a:fld>
            <a:endParaRPr lang="en-US" dirty="0"/>
          </a:p>
        </p:txBody>
      </p:sp>
      <p:sp>
        <p:nvSpPr>
          <p:cNvPr id="4" name="Text Placeholder 3">
            <a:extLst>
              <a:ext uri="{FF2B5EF4-FFF2-40B4-BE49-F238E27FC236}">
                <a16:creationId xmlns:a16="http://schemas.microsoft.com/office/drawing/2014/main" id="{0E31EE9B-D79A-45D1-A921-800A339D10BC}"/>
              </a:ext>
            </a:extLst>
          </p:cNvPr>
          <p:cNvSpPr>
            <a:spLocks noGrp="1"/>
          </p:cNvSpPr>
          <p:nvPr>
            <p:ph type="body" idx="1"/>
          </p:nvPr>
        </p:nvSpPr>
        <p:spPr>
          <a:xfrm>
            <a:off x="1046523" y="669143"/>
            <a:ext cx="1447295" cy="386030"/>
          </a:xfrm>
        </p:spPr>
        <p:txBody>
          <a:bodyPr/>
          <a:lstStyle/>
          <a:p>
            <a:r>
              <a:rPr lang="en-US" dirty="0"/>
              <a:t>Short-term</a:t>
            </a:r>
          </a:p>
        </p:txBody>
      </p:sp>
      <p:sp>
        <p:nvSpPr>
          <p:cNvPr id="8" name="Title 7">
            <a:extLst>
              <a:ext uri="{FF2B5EF4-FFF2-40B4-BE49-F238E27FC236}">
                <a16:creationId xmlns:a16="http://schemas.microsoft.com/office/drawing/2014/main" id="{7937D697-5DBE-4415-B7D4-112962D294F4}"/>
              </a:ext>
            </a:extLst>
          </p:cNvPr>
          <p:cNvSpPr>
            <a:spLocks noGrp="1"/>
          </p:cNvSpPr>
          <p:nvPr>
            <p:ph type="ctrTitle"/>
          </p:nvPr>
        </p:nvSpPr>
        <p:spPr>
          <a:xfrm>
            <a:off x="92598" y="1249703"/>
            <a:ext cx="9965803" cy="660116"/>
          </a:xfrm>
        </p:spPr>
        <p:txBody>
          <a:bodyPr>
            <a:noAutofit/>
          </a:bodyPr>
          <a:lstStyle/>
          <a:p>
            <a:pPr defTabSz="690529"/>
            <a:r>
              <a:rPr lang="en-US" sz="2600" b="1" dirty="0">
                <a:latin typeface="Berthold Akzidenz Grotesk" panose="020B0500000000000000"/>
              </a:rPr>
              <a:t>1. Optimize Use of Ground Power Stations -- COMPLETE</a:t>
            </a:r>
            <a:br>
              <a:rPr lang="en-US" sz="2600" b="1" dirty="0">
                <a:latin typeface="Berthold Akzidenz Grotesk" panose="020B0500000000000000"/>
              </a:rPr>
            </a:br>
            <a:r>
              <a:rPr lang="en-US" sz="2600" b="1" dirty="0">
                <a:latin typeface="Berthold Akzidenz Grotesk" panose="020B0500000000000000"/>
              </a:rPr>
              <a:t> </a:t>
            </a:r>
            <a:endParaRPr lang="en-US" sz="2600" b="1" i="1" dirty="0">
              <a:latin typeface="Berthold Akzidenz Grotesk" panose="020B0500000000000000"/>
            </a:endParaRPr>
          </a:p>
        </p:txBody>
      </p:sp>
      <p:sp>
        <p:nvSpPr>
          <p:cNvPr id="2" name="TextBox 1">
            <a:extLst>
              <a:ext uri="{FF2B5EF4-FFF2-40B4-BE49-F238E27FC236}">
                <a16:creationId xmlns:a16="http://schemas.microsoft.com/office/drawing/2014/main" id="{E27D5639-0979-46AD-9AD3-07C299CE4C08}"/>
              </a:ext>
            </a:extLst>
          </p:cNvPr>
          <p:cNvSpPr txBox="1"/>
          <p:nvPr/>
        </p:nvSpPr>
        <p:spPr>
          <a:xfrm>
            <a:off x="324224" y="1140052"/>
            <a:ext cx="8428822" cy="707630"/>
          </a:xfrm>
          <a:prstGeom prst="rect">
            <a:avLst/>
          </a:prstGeom>
          <a:noFill/>
        </p:spPr>
        <p:txBody>
          <a:bodyPr wrap="square" rtlCol="0" anchor="t">
            <a:spAutoFit/>
          </a:bodyPr>
          <a:lstStyle/>
          <a:p>
            <a:endParaRPr lang="en-US" sz="1999" dirty="0">
              <a:latin typeface="Berthold Akzidenz Grotesk" panose="020B0500000000000000"/>
            </a:endParaRPr>
          </a:p>
          <a:p>
            <a:r>
              <a:rPr lang="en-US" sz="1999" dirty="0">
                <a:latin typeface="Berthold Akzidenz Grotesk" panose="020B0500000000000000"/>
              </a:rPr>
              <a:t>Completion Timeframe: August 1, 2019 </a:t>
            </a:r>
          </a:p>
        </p:txBody>
      </p:sp>
      <p:pic>
        <p:nvPicPr>
          <p:cNvPr id="5" name="Picture 5" descr="A train on a steel track&#10;&#10;Description generated with very high confidence">
            <a:extLst>
              <a:ext uri="{FF2B5EF4-FFF2-40B4-BE49-F238E27FC236}">
                <a16:creationId xmlns:a16="http://schemas.microsoft.com/office/drawing/2014/main" id="{C003F094-6531-4E71-82C0-C8E0112DF8F6}"/>
              </a:ext>
            </a:extLst>
          </p:cNvPr>
          <p:cNvPicPr>
            <a:picLocks noChangeAspect="1"/>
          </p:cNvPicPr>
          <p:nvPr/>
        </p:nvPicPr>
        <p:blipFill>
          <a:blip r:embed="rId3"/>
          <a:stretch>
            <a:fillRect/>
          </a:stretch>
        </p:blipFill>
        <p:spPr>
          <a:xfrm>
            <a:off x="5744327" y="2516270"/>
            <a:ext cx="4054579" cy="3039484"/>
          </a:xfrm>
          <a:prstGeom prst="rect">
            <a:avLst/>
          </a:prstGeom>
        </p:spPr>
      </p:pic>
      <p:sp>
        <p:nvSpPr>
          <p:cNvPr id="6" name="TextBox 5">
            <a:extLst>
              <a:ext uri="{FF2B5EF4-FFF2-40B4-BE49-F238E27FC236}">
                <a16:creationId xmlns:a16="http://schemas.microsoft.com/office/drawing/2014/main" id="{95BC4958-39A3-40AF-A075-DF21204EE62A}"/>
              </a:ext>
            </a:extLst>
          </p:cNvPr>
          <p:cNvSpPr txBox="1"/>
          <p:nvPr/>
        </p:nvSpPr>
        <p:spPr>
          <a:xfrm>
            <a:off x="350350" y="1809500"/>
            <a:ext cx="5393977" cy="4755148"/>
          </a:xfrm>
          <a:prstGeom prst="rect">
            <a:avLst/>
          </a:prstGeom>
          <a:noFill/>
        </p:spPr>
        <p:txBody>
          <a:bodyPr wrap="square" rtlCol="0" anchor="t">
            <a:spAutoFit/>
          </a:bodyPr>
          <a:lstStyle/>
          <a:p>
            <a:r>
              <a:rPr lang="en-US" sz="1500" b="1" dirty="0">
                <a:latin typeface="Berthold Akzidenz Grotesk" panose="020B0500000000000000"/>
              </a:rPr>
              <a:t>Benefits: </a:t>
            </a:r>
            <a:r>
              <a:rPr lang="en-US" sz="1500" dirty="0">
                <a:latin typeface="Berthold Akzidenz Grotesk" panose="020B0500000000000000"/>
              </a:rPr>
              <a:t>Cleaner air and less noise</a:t>
            </a:r>
          </a:p>
          <a:p>
            <a:endParaRPr lang="en-US" sz="1500" b="1" dirty="0">
              <a:latin typeface="Berthold Akzidenz Grotesk" panose="020B0500000000000000"/>
            </a:endParaRPr>
          </a:p>
          <a:p>
            <a:r>
              <a:rPr lang="en-US" sz="1500" b="1" dirty="0">
                <a:latin typeface="Berthold Akzidenz Grotesk" panose="020B0500000000000000"/>
              </a:rPr>
              <a:t>Progress:</a:t>
            </a:r>
            <a:r>
              <a:rPr lang="en-US" sz="1500" dirty="0">
                <a:latin typeface="Berthold Akzidenz Grotesk" panose="020B0500000000000000"/>
              </a:rPr>
              <a:t>  </a:t>
            </a:r>
          </a:p>
          <a:p>
            <a:pPr marL="285115" indent="-285115">
              <a:buFont typeface="Arial" panose="020B0604020202020204" pitchFamily="34" charset="0"/>
              <a:buChar char="•"/>
            </a:pPr>
            <a:r>
              <a:rPr lang="en-US" sz="1500" dirty="0">
                <a:latin typeface="Berthold Akzidenz Grotesk" panose="020B0500000000000000"/>
              </a:rPr>
              <a:t>Tracked power stations to evaluate usage and to determine how we can improve </a:t>
            </a:r>
            <a:r>
              <a:rPr lang="en-US" sz="1500">
                <a:latin typeface="Berthold Akzidenz Grotesk" panose="020B0500000000000000"/>
              </a:rPr>
              <a:t>compiled</a:t>
            </a:r>
            <a:r>
              <a:rPr lang="en-US" sz="1500" dirty="0">
                <a:latin typeface="Berthold Akzidenz Grotesk" panose="020B0500000000000000"/>
              </a:rPr>
              <a:t> an analysis</a:t>
            </a:r>
          </a:p>
          <a:p>
            <a:endParaRPr lang="en-US" sz="1500" dirty="0">
              <a:latin typeface="Berthold Akzidenz Grotesk" panose="020B0500000000000000"/>
            </a:endParaRPr>
          </a:p>
          <a:p>
            <a:r>
              <a:rPr lang="en-US" sz="1500" b="1" dirty="0">
                <a:latin typeface="Berthold Akzidenz Grotesk" panose="020B0500000000000000"/>
              </a:rPr>
              <a:t>Findings:  </a:t>
            </a:r>
          </a:p>
          <a:p>
            <a:pPr marL="285115" indent="-285115">
              <a:buFont typeface="Arial" panose="020B0604020202020204" pitchFamily="34" charset="0"/>
              <a:buChar char="•"/>
            </a:pPr>
            <a:r>
              <a:rPr lang="en-US" sz="1500" dirty="0">
                <a:latin typeface="Berthold Akzidenz Grotesk" panose="020B0500000000000000"/>
              </a:rPr>
              <a:t>Inconsistent use by contractors </a:t>
            </a:r>
          </a:p>
          <a:p>
            <a:pPr marL="285115" indent="-285115">
              <a:buFont typeface="Arial" panose="020B0604020202020204" pitchFamily="34" charset="0"/>
              <a:buChar char="•"/>
            </a:pPr>
            <a:r>
              <a:rPr lang="en-US" sz="1500" dirty="0">
                <a:latin typeface="Berthold Akzidenz Grotesk" panose="020B0500000000000000"/>
              </a:rPr>
              <a:t>Malfunctioning ground power stations </a:t>
            </a:r>
          </a:p>
          <a:p>
            <a:endParaRPr lang="en-US" sz="1500" b="1" dirty="0">
              <a:latin typeface="Berthold Akzidenz Grotesk" panose="020B0500000000000000"/>
            </a:endParaRPr>
          </a:p>
          <a:p>
            <a:r>
              <a:rPr lang="en-US" sz="1500" b="1" dirty="0">
                <a:latin typeface="Berthold Akzidenz Grotesk" panose="020B0500000000000000"/>
              </a:rPr>
              <a:t>Actions taken: </a:t>
            </a:r>
          </a:p>
          <a:p>
            <a:pPr marL="342265" indent="-342265">
              <a:buFont typeface="Arial" panose="020B0604020202020204" pitchFamily="34" charset="0"/>
              <a:buChar char="•"/>
            </a:pPr>
            <a:r>
              <a:rPr lang="en-US" sz="1500" dirty="0">
                <a:latin typeface="Berthold Akzidenz Grotesk"/>
              </a:rPr>
              <a:t>Repaired ground power stations</a:t>
            </a:r>
          </a:p>
          <a:p>
            <a:pPr marL="342265" indent="-342265">
              <a:buFont typeface="Arial" panose="020B0604020202020204" pitchFamily="34" charset="0"/>
              <a:buChar char="•"/>
            </a:pPr>
            <a:r>
              <a:rPr lang="en-US" sz="1500" dirty="0">
                <a:latin typeface="Berthold Akzidenz Grotesk"/>
              </a:rPr>
              <a:t>Sent official notice to Bombardier </a:t>
            </a:r>
          </a:p>
          <a:p>
            <a:pPr marL="342265" indent="-342265">
              <a:buFont typeface="Arial" panose="020B0604020202020204" pitchFamily="34" charset="0"/>
              <a:buChar char="•"/>
            </a:pPr>
            <a:r>
              <a:rPr lang="en-US" sz="1500" dirty="0">
                <a:latin typeface="Berthold Akzidenz Grotesk"/>
              </a:rPr>
              <a:t>New procedures to track and document plug-in</a:t>
            </a:r>
          </a:p>
          <a:p>
            <a:pPr marL="342265" indent="-342265">
              <a:buFont typeface="Arial" panose="020B0604020202020204" pitchFamily="34" charset="0"/>
              <a:buChar char="•"/>
            </a:pPr>
            <a:r>
              <a:rPr lang="en-US" sz="1500" dirty="0">
                <a:latin typeface="Berthold Akzidenz Grotesk"/>
              </a:rPr>
              <a:t>Work with contractor to enhance ground power optimization to begin next week</a:t>
            </a:r>
          </a:p>
          <a:p>
            <a:endParaRPr lang="en-US" sz="1500" b="1" dirty="0">
              <a:latin typeface="Berthold Akzidenz Grotesk" panose="020B0500000000000000"/>
            </a:endParaRPr>
          </a:p>
          <a:p>
            <a:r>
              <a:rPr lang="en-US" sz="1500" b="1" dirty="0">
                <a:latin typeface="Berthold Akzidenz Grotesk" panose="020B0500000000000000"/>
              </a:rPr>
              <a:t>Results: </a:t>
            </a:r>
            <a:r>
              <a:rPr lang="en-US" sz="1500" dirty="0">
                <a:latin typeface="Berthold Akzidenz Grotesk" panose="020B0500000000000000"/>
              </a:rPr>
              <a:t>Adding 4 more train sets using ground power during servicing will reduce up to 150 hours of idling a month </a:t>
            </a:r>
          </a:p>
          <a:p>
            <a:endParaRPr lang="en-US" dirty="0"/>
          </a:p>
        </p:txBody>
      </p:sp>
      <p:pic>
        <p:nvPicPr>
          <p:cNvPr id="10" name="Picture 9">
            <a:extLst>
              <a:ext uri="{FF2B5EF4-FFF2-40B4-BE49-F238E27FC236}">
                <a16:creationId xmlns:a16="http://schemas.microsoft.com/office/drawing/2014/main" id="{7FC39E08-EF24-4F81-B02B-F46F414B3B5F}"/>
              </a:ext>
            </a:extLst>
          </p:cNvPr>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011876" y="527051"/>
            <a:ext cx="579688" cy="522402"/>
          </a:xfrm>
          <a:prstGeom prst="rect">
            <a:avLst/>
          </a:prstGeom>
        </p:spPr>
      </p:pic>
    </p:spTree>
    <p:extLst>
      <p:ext uri="{BB962C8B-B14F-4D97-AF65-F5344CB8AC3E}">
        <p14:creationId xmlns:p14="http://schemas.microsoft.com/office/powerpoint/2010/main" val="26926720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005F63"/>
      </a:accent1>
      <a:accent2>
        <a:srgbClr val="83DADE"/>
      </a:accent2>
      <a:accent3>
        <a:srgbClr val="A5A5A5"/>
      </a:accent3>
      <a:accent4>
        <a:srgbClr val="83DADE"/>
      </a:accent4>
      <a:accent5>
        <a:srgbClr val="005F63"/>
      </a:accent5>
      <a:accent6>
        <a:srgbClr val="A5A5A5"/>
      </a:accent6>
      <a:hlink>
        <a:srgbClr val="83DADE"/>
      </a:hlink>
      <a:folHlink>
        <a:srgbClr val="83DAD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etrolink 2nd">
      <a:dk1>
        <a:srgbClr val="000000"/>
      </a:dk1>
      <a:lt1>
        <a:srgbClr val="FFFFFF"/>
      </a:lt1>
      <a:dk2>
        <a:srgbClr val="44546A"/>
      </a:dk2>
      <a:lt2>
        <a:srgbClr val="E7E6E6"/>
      </a:lt2>
      <a:accent1>
        <a:srgbClr val="007FA3"/>
      </a:accent1>
      <a:accent2>
        <a:srgbClr val="85DADF"/>
      </a:accent2>
      <a:accent3>
        <a:srgbClr val="78BE20"/>
      </a:accent3>
      <a:accent4>
        <a:srgbClr val="A15995"/>
      </a:accent4>
      <a:accent5>
        <a:srgbClr val="FDD757"/>
      </a:accent5>
      <a:accent6>
        <a:srgbClr val="EE2737"/>
      </a:accent6>
      <a:hlink>
        <a:srgbClr val="83DADE"/>
      </a:hlink>
      <a:folHlink>
        <a:srgbClr val="83DADE"/>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2CD837C0F1BF4BA46AEE0D73785E06" ma:contentTypeVersion="4" ma:contentTypeDescription="Create a new document." ma:contentTypeScope="" ma:versionID="2da67a3ed9aa259d505fb065263557c7">
  <xsd:schema xmlns:xsd="http://www.w3.org/2001/XMLSchema" xmlns:xs="http://www.w3.org/2001/XMLSchema" xmlns:p="http://schemas.microsoft.com/office/2006/metadata/properties" xmlns:ns3="f9db911b-880c-4c90-8a07-9bd35cb50025" targetNamespace="http://schemas.microsoft.com/office/2006/metadata/properties" ma:root="true" ma:fieldsID="9baecd22c63b0378aee5725bff4e16fc" ns3:_="">
    <xsd:import namespace="f9db911b-880c-4c90-8a07-9bd35cb5002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db911b-880c-4c90-8a07-9bd35cb500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BF335B-5ABE-468D-A7F2-EDC13D262F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db911b-880c-4c90-8a07-9bd35cb500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0355D4-234C-45EF-B4EC-2842350FCBCA}">
  <ds:schemaRefs>
    <ds:schemaRef ds:uri="http://schemas.microsoft.com/sharepoint/v3/contenttype/forms"/>
  </ds:schemaRefs>
</ds:datastoreItem>
</file>

<file path=customXml/itemProps3.xml><?xml version="1.0" encoding="utf-8"?>
<ds:datastoreItem xmlns:ds="http://schemas.openxmlformats.org/officeDocument/2006/customXml" ds:itemID="{6D0316FD-6BF8-4BC5-882D-39B91ADD5750}">
  <ds:schemaRefs>
    <ds:schemaRef ds:uri="http://purl.org/dc/dcmitype/"/>
    <ds:schemaRef ds:uri="http://purl.org/dc/terms/"/>
    <ds:schemaRef ds:uri="http://purl.org/dc/elements/1.1/"/>
    <ds:schemaRef ds:uri="f9db911b-880c-4c90-8a07-9bd35cb50025"/>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509</TotalTime>
  <Words>1554</Words>
  <Application>Microsoft Office PowerPoint</Application>
  <PresentationFormat>Custom</PresentationFormat>
  <Paragraphs>649</Paragraphs>
  <Slides>22</Slides>
  <Notes>22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Akzidenz Grotesk BE</vt:lpstr>
      <vt:lpstr>Arial</vt:lpstr>
      <vt:lpstr>Arial,Sans-Serif</vt:lpstr>
      <vt:lpstr>Berthold Akzidenz Grotesk</vt:lpstr>
      <vt:lpstr>Berthold Akzidenz Grotesk Light</vt:lpstr>
      <vt:lpstr>Calibri</vt:lpstr>
      <vt:lpstr>Calibri Light</vt:lpstr>
      <vt:lpstr>Century Old Style Std</vt:lpstr>
      <vt:lpstr>Courier New</vt:lpstr>
      <vt:lpstr>Times New Roman</vt:lpstr>
      <vt:lpstr>Wingdings</vt:lpstr>
      <vt:lpstr>ヒラギノ角ゴ Pro W3</vt:lpstr>
      <vt:lpstr>Office Theme</vt:lpstr>
      <vt:lpstr>1_Office Theme</vt:lpstr>
      <vt:lpstr>Central Maintenance Facility Community Update </vt:lpstr>
      <vt:lpstr>PowerPoint Presentation</vt:lpstr>
      <vt:lpstr>Agenda</vt:lpstr>
      <vt:lpstr>CEO Introduction</vt:lpstr>
      <vt:lpstr>Summer Updates</vt:lpstr>
      <vt:lpstr>Your Neighborhood Leadership Team</vt:lpstr>
      <vt:lpstr>Central Maintenance Facility Action Plan</vt:lpstr>
      <vt:lpstr>       Central Maintenance Facility           Action Plan Progress</vt:lpstr>
      <vt:lpstr>1. Optimize Use of Ground Power Stations -- COMPLETE  </vt:lpstr>
      <vt:lpstr>PowerPoint Presentation</vt:lpstr>
      <vt:lpstr>PowerPoint Presentation</vt:lpstr>
      <vt:lpstr>4. Independent New Noise Study – IN PROGRESS  </vt:lpstr>
      <vt:lpstr>PowerPoint Presentation</vt:lpstr>
      <vt:lpstr>PowerPoint Presentation</vt:lpstr>
      <vt:lpstr>PowerPoint Presentation</vt:lpstr>
      <vt:lpstr>PowerPoint Presentation</vt:lpstr>
      <vt:lpstr>PowerPoint Presentation</vt:lpstr>
      <vt:lpstr> 10. Work towards a Zero-Emissions Future – IN PROGRESS </vt:lpstr>
      <vt:lpstr>PowerPoint Presentation</vt:lpstr>
      <vt:lpstr>What you can expect next</vt:lpstr>
      <vt:lpstr>How to Reach Us</vt:lpstr>
      <vt:lpstr>We would like to thank all customers, associates and partners for their support in enabling Metrolink to serve the community. In addition, we are hugely grateful to all participants for their time, insight and willingness to challenge views.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Banuelos</dc:creator>
  <cp:lastModifiedBy>Lopez, Laurene</cp:lastModifiedBy>
  <cp:revision>134</cp:revision>
  <cp:lastPrinted>2019-09-03T22:16:01Z</cp:lastPrinted>
  <dcterms:created xsi:type="dcterms:W3CDTF">2019-04-05T19:09:45Z</dcterms:created>
  <dcterms:modified xsi:type="dcterms:W3CDTF">2019-09-06T22:01:22Z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0x0101001F2CD837C0F1BF4BA46AEE0D73785E06</vt:lpwstr>
  </property>
</Properties>
</file>